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8" r:id="rId3"/>
    <p:sldId id="260" r:id="rId4"/>
    <p:sldId id="257" r:id="rId5"/>
    <p:sldId id="259" r:id="rId6"/>
    <p:sldId id="266" r:id="rId7"/>
    <p:sldId id="267" r:id="rId8"/>
    <p:sldId id="261" r:id="rId9"/>
    <p:sldId id="268" r:id="rId10"/>
    <p:sldId id="269" r:id="rId11"/>
    <p:sldId id="270" r:id="rId12"/>
    <p:sldId id="271" r:id="rId13"/>
    <p:sldId id="262" r:id="rId14"/>
    <p:sldId id="272" r:id="rId15"/>
    <p:sldId id="273" r:id="rId16"/>
    <p:sldId id="263" r:id="rId17"/>
    <p:sldId id="274" r:id="rId18"/>
    <p:sldId id="275" r:id="rId19"/>
    <p:sldId id="276" r:id="rId20"/>
    <p:sldId id="264" r:id="rId21"/>
    <p:sldId id="277" r:id="rId22"/>
    <p:sldId id="278" r:id="rId23"/>
    <p:sldId id="279" r:id="rId24"/>
    <p:sldId id="265" r:id="rId25"/>
    <p:sldId id="280" r:id="rId26"/>
    <p:sldId id="281" r:id="rId27"/>
    <p:sldId id="282" r:id="rId28"/>
    <p:sldId id="283" r:id="rId29"/>
    <p:sldId id="284" r:id="rId30"/>
    <p:sldId id="285" r:id="rId31"/>
    <p:sldId id="286" r:id="rId3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A83979F-060A-3C1F-F42A-CE7F5081F259}" v="14" dt="2019-11-24T21:16:22.67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644" autoAdjust="0"/>
    <p:restoredTop sz="94660"/>
  </p:normalViewPr>
  <p:slideViewPr>
    <p:cSldViewPr snapToGrid="0">
      <p:cViewPr>
        <p:scale>
          <a:sx n="110" d="100"/>
          <a:sy n="110" d="100"/>
        </p:scale>
        <p:origin x="-488" y="-7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etachew, Dagmawit" userId="S::dgetache@vols.utk.edu::79eb688a-be1d-4b4e-9393-9c7fb3deb81e" providerId="AD" clId="Web-{AA83979F-060A-3C1F-F42A-CE7F5081F259}"/>
    <pc:docChg chg="addSld delSld modSld">
      <pc:chgData name="Getachew, Dagmawit" userId="S::dgetache@vols.utk.edu::79eb688a-be1d-4b4e-9393-9c7fb3deb81e" providerId="AD" clId="Web-{AA83979F-060A-3C1F-F42A-CE7F5081F259}" dt="2019-11-24T21:16:22.678" v="12" actId="1076"/>
      <pc:docMkLst>
        <pc:docMk/>
      </pc:docMkLst>
      <pc:sldChg chg="modSp">
        <pc:chgData name="Getachew, Dagmawit" userId="S::dgetache@vols.utk.edu::79eb688a-be1d-4b4e-9393-9c7fb3deb81e" providerId="AD" clId="Web-{AA83979F-060A-3C1F-F42A-CE7F5081F259}" dt="2019-11-24T21:02:33.023" v="11" actId="1076"/>
        <pc:sldMkLst>
          <pc:docMk/>
          <pc:sldMk cId="50203030" sldId="265"/>
        </pc:sldMkLst>
        <pc:picChg chg="mod">
          <ac:chgData name="Getachew, Dagmawit" userId="S::dgetache@vols.utk.edu::79eb688a-be1d-4b4e-9393-9c7fb3deb81e" providerId="AD" clId="Web-{AA83979F-060A-3C1F-F42A-CE7F5081F259}" dt="2019-11-24T21:02:30.773" v="9" actId="1076"/>
          <ac:picMkLst>
            <pc:docMk/>
            <pc:sldMk cId="50203030" sldId="265"/>
            <ac:picMk id="4" creationId="{00000000-0000-0000-0000-000000000000}"/>
          </ac:picMkLst>
        </pc:picChg>
        <pc:picChg chg="mod">
          <ac:chgData name="Getachew, Dagmawit" userId="S::dgetache@vols.utk.edu::79eb688a-be1d-4b4e-9393-9c7fb3deb81e" providerId="AD" clId="Web-{AA83979F-060A-3C1F-F42A-CE7F5081F259}" dt="2019-11-24T21:02:32.023" v="10" actId="1076"/>
          <ac:picMkLst>
            <pc:docMk/>
            <pc:sldMk cId="50203030" sldId="265"/>
            <ac:picMk id="5" creationId="{00000000-0000-0000-0000-000000000000}"/>
          </ac:picMkLst>
        </pc:picChg>
        <pc:picChg chg="mod">
          <ac:chgData name="Getachew, Dagmawit" userId="S::dgetache@vols.utk.edu::79eb688a-be1d-4b4e-9393-9c7fb3deb81e" providerId="AD" clId="Web-{AA83979F-060A-3C1F-F42A-CE7F5081F259}" dt="2019-11-24T21:02:33.023" v="11" actId="1076"/>
          <ac:picMkLst>
            <pc:docMk/>
            <pc:sldMk cId="50203030" sldId="265"/>
            <ac:picMk id="7" creationId="{00000000-0000-0000-0000-000000000000}"/>
          </ac:picMkLst>
        </pc:picChg>
      </pc:sldChg>
      <pc:sldChg chg="addSp delSp modSp">
        <pc:chgData name="Getachew, Dagmawit" userId="S::dgetache@vols.utk.edu::79eb688a-be1d-4b4e-9393-9c7fb3deb81e" providerId="AD" clId="Web-{AA83979F-060A-3C1F-F42A-CE7F5081F259}" dt="2019-11-24T20:11:13.022" v="2"/>
        <pc:sldMkLst>
          <pc:docMk/>
          <pc:sldMk cId="1515506958" sldId="267"/>
        </pc:sldMkLst>
        <pc:picChg chg="add del mod">
          <ac:chgData name="Getachew, Dagmawit" userId="S::dgetache@vols.utk.edu::79eb688a-be1d-4b4e-9393-9c7fb3deb81e" providerId="AD" clId="Web-{AA83979F-060A-3C1F-F42A-CE7F5081F259}" dt="2019-11-24T20:11:13.022" v="2"/>
          <ac:picMkLst>
            <pc:docMk/>
            <pc:sldMk cId="1515506958" sldId="267"/>
            <ac:picMk id="5" creationId="{5AA5C480-DFA6-47DC-AB70-D20D9C7FB8E9}"/>
          </ac:picMkLst>
        </pc:picChg>
      </pc:sldChg>
      <pc:sldChg chg="modSp">
        <pc:chgData name="Getachew, Dagmawit" userId="S::dgetache@vols.utk.edu::79eb688a-be1d-4b4e-9393-9c7fb3deb81e" providerId="AD" clId="Web-{AA83979F-060A-3C1F-F42A-CE7F5081F259}" dt="2019-11-24T20:12:51.010" v="3" actId="1076"/>
        <pc:sldMkLst>
          <pc:docMk/>
          <pc:sldMk cId="756084735" sldId="268"/>
        </pc:sldMkLst>
        <pc:picChg chg="mod">
          <ac:chgData name="Getachew, Dagmawit" userId="S::dgetache@vols.utk.edu::79eb688a-be1d-4b4e-9393-9c7fb3deb81e" providerId="AD" clId="Web-{AA83979F-060A-3C1F-F42A-CE7F5081F259}" dt="2019-11-24T20:12:51.010" v="3" actId="1076"/>
          <ac:picMkLst>
            <pc:docMk/>
            <pc:sldMk cId="756084735" sldId="268"/>
            <ac:picMk id="6" creationId="{00000000-0000-0000-0000-000000000000}"/>
          </ac:picMkLst>
        </pc:picChg>
      </pc:sldChg>
      <pc:sldChg chg="modSp">
        <pc:chgData name="Getachew, Dagmawit" userId="S::dgetache@vols.utk.edu::79eb688a-be1d-4b4e-9393-9c7fb3deb81e" providerId="AD" clId="Web-{AA83979F-060A-3C1F-F42A-CE7F5081F259}" dt="2019-11-24T20:51:52.799" v="6" actId="1076"/>
        <pc:sldMkLst>
          <pc:docMk/>
          <pc:sldMk cId="1522044820" sldId="275"/>
        </pc:sldMkLst>
        <pc:picChg chg="mod">
          <ac:chgData name="Getachew, Dagmawit" userId="S::dgetache@vols.utk.edu::79eb688a-be1d-4b4e-9393-9c7fb3deb81e" providerId="AD" clId="Web-{AA83979F-060A-3C1F-F42A-CE7F5081F259}" dt="2019-11-24T20:51:49.596" v="5" actId="1076"/>
          <ac:picMkLst>
            <pc:docMk/>
            <pc:sldMk cId="1522044820" sldId="275"/>
            <ac:picMk id="4" creationId="{00000000-0000-0000-0000-000000000000}"/>
          </ac:picMkLst>
        </pc:picChg>
        <pc:picChg chg="mod">
          <ac:chgData name="Getachew, Dagmawit" userId="S::dgetache@vols.utk.edu::79eb688a-be1d-4b4e-9393-9c7fb3deb81e" providerId="AD" clId="Web-{AA83979F-060A-3C1F-F42A-CE7F5081F259}" dt="2019-11-24T20:51:52.799" v="6" actId="1076"/>
          <ac:picMkLst>
            <pc:docMk/>
            <pc:sldMk cId="1522044820" sldId="275"/>
            <ac:picMk id="5" creationId="{00000000-0000-0000-0000-000000000000}"/>
          </ac:picMkLst>
        </pc:picChg>
        <pc:picChg chg="mod">
          <ac:chgData name="Getachew, Dagmawit" userId="S::dgetache@vols.utk.edu::79eb688a-be1d-4b4e-9393-9c7fb3deb81e" providerId="AD" clId="Web-{AA83979F-060A-3C1F-F42A-CE7F5081F259}" dt="2019-11-24T20:51:47.564" v="4" actId="1076"/>
          <ac:picMkLst>
            <pc:docMk/>
            <pc:sldMk cId="1522044820" sldId="275"/>
            <ac:picMk id="6" creationId="{00000000-0000-0000-0000-000000000000}"/>
          </ac:picMkLst>
        </pc:picChg>
      </pc:sldChg>
      <pc:sldChg chg="modSp">
        <pc:chgData name="Getachew, Dagmawit" userId="S::dgetache@vols.utk.edu::79eb688a-be1d-4b4e-9393-9c7fb3deb81e" providerId="AD" clId="Web-{AA83979F-060A-3C1F-F42A-CE7F5081F259}" dt="2019-11-24T21:16:22.678" v="12" actId="1076"/>
        <pc:sldMkLst>
          <pc:docMk/>
          <pc:sldMk cId="1745935860" sldId="285"/>
        </pc:sldMkLst>
        <pc:picChg chg="mod">
          <ac:chgData name="Getachew, Dagmawit" userId="S::dgetache@vols.utk.edu::79eb688a-be1d-4b4e-9393-9c7fb3deb81e" providerId="AD" clId="Web-{AA83979F-060A-3C1F-F42A-CE7F5081F259}" dt="2019-11-24T21:16:22.678" v="12" actId="1076"/>
          <ac:picMkLst>
            <pc:docMk/>
            <pc:sldMk cId="1745935860" sldId="285"/>
            <ac:picMk id="6" creationId="{00000000-0000-0000-0000-000000000000}"/>
          </ac:picMkLst>
        </pc:picChg>
      </pc:sldChg>
      <pc:sldChg chg="new del">
        <pc:chgData name="Getachew, Dagmawit" userId="S::dgetache@vols.utk.edu::79eb688a-be1d-4b4e-9393-9c7fb3deb81e" providerId="AD" clId="Web-{AA83979F-060A-3C1F-F42A-CE7F5081F259}" dt="2019-11-24T20:58:36.125" v="8"/>
        <pc:sldMkLst>
          <pc:docMk/>
          <pc:sldMk cId="1151322180" sldId="287"/>
        </pc:sldMkLst>
      </pc:sldChg>
    </pc:docChg>
  </pc:docChgLst>
</pc:chgInfo>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3">
        <a:schemeClr val="bg2"/>
      </p:bgRef>
    </p:bg>
    <p:spTree>
      <p:nvGrpSpPr>
        <p:cNvPr id="1" name=""/>
        <p:cNvGrpSpPr/>
        <p:nvPr/>
      </p:nvGrpSpPr>
      <p:grpSpPr>
        <a:xfrm>
          <a:off x="0" y="0"/>
          <a:ext cx="0" cy="0"/>
          <a:chOff x="0" y="0"/>
          <a:chExt cx="0" cy="0"/>
        </a:xfrm>
      </p:grpSpPr>
      <p:pic>
        <p:nvPicPr>
          <p:cNvPr id="7" name="Picture 6" descr="Celestia-R1---OverlayTitle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3962399" y="1964267"/>
            <a:ext cx="7197726" cy="2421464"/>
          </a:xfrm>
        </p:spPr>
        <p:txBody>
          <a:bodyPr anchor="b">
            <a:normAutofit/>
          </a:bodyPr>
          <a:lstStyle>
            <a:lvl1pPr algn="r">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3962399" y="4385732"/>
            <a:ext cx="7197726" cy="1405467"/>
          </a:xfrm>
        </p:spPr>
        <p:txBody>
          <a:bodyPr anchor="t">
            <a:normAutofit/>
          </a:bodyPr>
          <a:lstStyle>
            <a:lvl1pPr marL="0" indent="0" algn="r">
              <a:buNone/>
              <a:defRPr sz="1800" cap="all">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8932558" y="5870575"/>
            <a:ext cx="1600200" cy="377825"/>
          </a:xfrm>
        </p:spPr>
        <p:txBody>
          <a:bodyPr/>
          <a:lstStyle/>
          <a:p>
            <a:fld id="{B61BEF0D-F0BB-DE4B-95CE-6DB70DBA9567}" type="datetimeFigureOut">
              <a:rPr lang="en-US" dirty="0"/>
              <a:pPr/>
              <a:t>11/24/2019</a:t>
            </a:fld>
            <a:endParaRPr lang="en-US" dirty="0"/>
          </a:p>
        </p:txBody>
      </p:sp>
      <p:sp>
        <p:nvSpPr>
          <p:cNvPr id="5" name="Footer Placeholder 4"/>
          <p:cNvSpPr>
            <a:spLocks noGrp="1"/>
          </p:cNvSpPr>
          <p:nvPr>
            <p:ph type="ftr" sz="quarter" idx="11"/>
          </p:nvPr>
        </p:nvSpPr>
        <p:spPr>
          <a:xfrm>
            <a:off x="3962399" y="5870575"/>
            <a:ext cx="4893958" cy="377825"/>
          </a:xfrm>
        </p:spPr>
        <p:txBody>
          <a:bodyPr/>
          <a:lstStyle/>
          <a:p>
            <a:endParaRPr lang="en-US" dirty="0"/>
          </a:p>
        </p:txBody>
      </p:sp>
      <p:sp>
        <p:nvSpPr>
          <p:cNvPr id="6" name="Slide Number Placeholder 5"/>
          <p:cNvSpPr>
            <a:spLocks noGrp="1"/>
          </p:cNvSpPr>
          <p:nvPr>
            <p:ph type="sldNum" sz="quarter" idx="12"/>
          </p:nvPr>
        </p:nvSpPr>
        <p:spPr>
          <a:xfrm>
            <a:off x="10608958" y="5870575"/>
            <a:ext cx="551167" cy="377825"/>
          </a:xfrm>
        </p:spPr>
        <p:txBody>
          <a:bodyPr/>
          <a:lstStyle/>
          <a:p>
            <a:fld id="{D57F1E4F-1CFF-5643-939E-217C01CDF565}" type="slidenum">
              <a:rPr lang="en-US" dirty="0"/>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4732865"/>
            <a:ext cx="1013142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371600" y="932112"/>
            <a:ext cx="8759827" cy="316497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85800" y="5299603"/>
            <a:ext cx="10131427" cy="49371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11/24/2019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3124199"/>
          </a:xfrm>
        </p:spPr>
        <p:txBody>
          <a:bodyPr anchor="ctr">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685800" y="4343400"/>
            <a:ext cx="10131428"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11/24/2019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2" name="TextBox 11"/>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3" name="TextBox 12"/>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6"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097875" y="3352800"/>
            <a:ext cx="9339184"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87465" y="4343400"/>
            <a:ext cx="10152367"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11/24/2019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2" y="3308581"/>
            <a:ext cx="10131425"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685801" y="4777381"/>
            <a:ext cx="10131426"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11/24/2019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3" name="TextBox 12"/>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4" name="TextBox 13"/>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6"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685800" y="3886200"/>
            <a:ext cx="10135436" cy="889000"/>
          </a:xfrm>
        </p:spPr>
        <p:txBody>
          <a:bodyPr vert="horz" lIns="91440" tIns="45720" rIns="91440" bIns="45720" rtlCol="0" anchor="b">
            <a:normAutofit/>
          </a:bodyPr>
          <a:lstStyle>
            <a:lvl1pPr>
              <a:buNone/>
              <a:defRPr lang="en-US" sz="2400" b="0" cap="none" dirty="0">
                <a:ln w="3175" cmpd="sng">
                  <a:noFill/>
                </a:ln>
                <a:solidFill>
                  <a:schemeClr val="tx1"/>
                </a:solidFill>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685799" y="4775200"/>
            <a:ext cx="10135436" cy="10160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11/24/2019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2743199"/>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685801" y="3505200"/>
            <a:ext cx="10131428"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685800" y="4343400"/>
            <a:ext cx="10131428"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11/24/2019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8" name="Title 1"/>
          <p:cNvSpPr>
            <a:spLocks noGrp="1"/>
          </p:cNvSpPr>
          <p:nvPr>
            <p:ph type="title"/>
          </p:nvPr>
        </p:nvSpPr>
        <p:spPr>
          <a:xfrm>
            <a:off x="685801" y="609600"/>
            <a:ext cx="10131425" cy="1456267"/>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11/24/2019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Vertical Title 1"/>
          <p:cNvSpPr>
            <a:spLocks noGrp="1"/>
          </p:cNvSpPr>
          <p:nvPr>
            <p:ph type="title" orient="vert"/>
          </p:nvPr>
        </p:nvSpPr>
        <p:spPr>
          <a:xfrm>
            <a:off x="8658675" y="609599"/>
            <a:ext cx="2158552"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5800" y="609600"/>
            <a:ext cx="7832116" cy="5181600"/>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11/24/2019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11/24/2019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3308581"/>
            <a:ext cx="10131427" cy="1468800"/>
          </a:xfrm>
        </p:spPr>
        <p:txBody>
          <a:bodyPr anchor="b"/>
          <a:lstStyle>
            <a:lvl1pPr algn="l">
              <a:defRPr sz="4000" b="0" cap="all"/>
            </a:lvl1pPr>
          </a:lstStyle>
          <a:p>
            <a:r>
              <a:rPr lang="en-US"/>
              <a:t>Click to edit Master title style</a:t>
            </a:r>
            <a:endParaRPr lang="en-US" dirty="0"/>
          </a:p>
        </p:txBody>
      </p:sp>
      <p:sp>
        <p:nvSpPr>
          <p:cNvPr id="3" name="Text Placeholder 2"/>
          <p:cNvSpPr>
            <a:spLocks noGrp="1"/>
          </p:cNvSpPr>
          <p:nvPr>
            <p:ph type="body" idx="1"/>
          </p:nvPr>
        </p:nvSpPr>
        <p:spPr>
          <a:xfrm>
            <a:off x="685799" y="4777381"/>
            <a:ext cx="10131428" cy="860400"/>
          </a:xfrm>
        </p:spPr>
        <p:txBody>
          <a:bodyPr anchor="t">
            <a:normAutofit/>
          </a:bodyPr>
          <a:lstStyle>
            <a:lvl1pPr marL="0" indent="0" algn="l">
              <a:buNone/>
              <a:defRPr sz="2000" cap="all">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11/24/2019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802" y="2142067"/>
            <a:ext cx="4995334" cy="3649134"/>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21895" y="2142067"/>
            <a:ext cx="4995332" cy="3649133"/>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11/24/2019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973670" y="2218267"/>
            <a:ext cx="4709054"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85801" y="2870201"/>
            <a:ext cx="4996923" cy="2920998"/>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96003" y="2226734"/>
            <a:ext cx="4722813"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823483" y="2870201"/>
            <a:ext cx="4995334" cy="2920998"/>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11/24/2019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11/24/2019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Date Placeholder 1"/>
          <p:cNvSpPr>
            <a:spLocks noGrp="1"/>
          </p:cNvSpPr>
          <p:nvPr>
            <p:ph type="dt" sz="half" idx="10"/>
          </p:nvPr>
        </p:nvSpPr>
        <p:spPr/>
        <p:txBody>
          <a:bodyPr/>
          <a:lstStyle/>
          <a:p>
            <a:fld id="{B61BEF0D-F0BB-DE4B-95CE-6DB70DBA9567}" type="datetimeFigureOut">
              <a:rPr lang="en-US" dirty="0"/>
              <a:pPr/>
              <a:t>11/24/2019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2074333"/>
            <a:ext cx="3680885"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648201" y="609601"/>
            <a:ext cx="6169026" cy="5181600"/>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5800" y="3445933"/>
            <a:ext cx="3680885" cy="1828800"/>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11/24/2019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1600200"/>
            <a:ext cx="6164653" cy="13716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7536253" y="914400"/>
            <a:ext cx="3280974" cy="45720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85800" y="2971800"/>
            <a:ext cx="6164653" cy="18288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11/24/2019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609600"/>
            <a:ext cx="10131425" cy="14562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1" y="2142067"/>
            <a:ext cx="10131425" cy="3649133"/>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89660" y="5870575"/>
            <a:ext cx="1600200"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dirty="0"/>
              <a:pPr/>
              <a:t>11/24/2019</a:t>
            </a:fld>
            <a:endParaRPr lang="en-US" dirty="0"/>
          </a:p>
        </p:txBody>
      </p:sp>
      <p:sp>
        <p:nvSpPr>
          <p:cNvPr id="5" name="Footer Placeholder 4"/>
          <p:cNvSpPr>
            <a:spLocks noGrp="1"/>
          </p:cNvSpPr>
          <p:nvPr>
            <p:ph type="ftr" sz="quarter" idx="3"/>
          </p:nvPr>
        </p:nvSpPr>
        <p:spPr>
          <a:xfrm>
            <a:off x="685800" y="5870575"/>
            <a:ext cx="7827659"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266060" y="5870575"/>
            <a:ext cx="551167"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0" r:id="rId9"/>
    <p:sldLayoutId id="2147483657" r:id="rId10"/>
    <p:sldLayoutId id="2147483663" r:id="rId11"/>
    <p:sldLayoutId id="2147483664" r:id="rId12"/>
    <p:sldLayoutId id="2147483665" r:id="rId13"/>
    <p:sldLayoutId id="2147483666" r:id="rId14"/>
    <p:sldLayoutId id="2147483667" r:id="rId15"/>
    <p:sldLayoutId id="2147483658" r:id="rId16"/>
    <p:sldLayoutId id="2147483659"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emf"/><Relationship Id="rId1" Type="http://schemas.openxmlformats.org/officeDocument/2006/relationships/slideLayout" Target="../slideLayouts/slideLayout2.xml"/><Relationship Id="rId4" Type="http://schemas.openxmlformats.org/officeDocument/2006/relationships/image" Target="../media/image22.emf"/></Relationships>
</file>

<file path=ppt/slides/_rels/slide13.xml.rels><?xml version="1.0" encoding="UTF-8" standalone="yes"?>
<Relationships xmlns="http://schemas.openxmlformats.org/package/2006/relationships"><Relationship Id="rId3" Type="http://schemas.openxmlformats.org/officeDocument/2006/relationships/image" Target="../media/image24.emf"/><Relationship Id="rId7" Type="http://schemas.openxmlformats.org/officeDocument/2006/relationships/image" Target="../media/image28.emf"/><Relationship Id="rId2" Type="http://schemas.openxmlformats.org/officeDocument/2006/relationships/image" Target="../media/image23.emf"/><Relationship Id="rId1" Type="http://schemas.openxmlformats.org/officeDocument/2006/relationships/slideLayout" Target="../slideLayouts/slideLayout2.xml"/><Relationship Id="rId6" Type="http://schemas.openxmlformats.org/officeDocument/2006/relationships/image" Target="../media/image27.emf"/><Relationship Id="rId5" Type="http://schemas.openxmlformats.org/officeDocument/2006/relationships/image" Target="../media/image26.emf"/><Relationship Id="rId4" Type="http://schemas.openxmlformats.org/officeDocument/2006/relationships/image" Target="../media/image25.emf"/></Relationships>
</file>

<file path=ppt/slides/_rels/slide14.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0.emf"/><Relationship Id="rId1" Type="http://schemas.openxmlformats.org/officeDocument/2006/relationships/slideLayout" Target="../slideLayouts/slideLayout2.xml"/><Relationship Id="rId6" Type="http://schemas.openxmlformats.org/officeDocument/2006/relationships/image" Target="../media/image34.emf"/><Relationship Id="rId5" Type="http://schemas.openxmlformats.org/officeDocument/2006/relationships/image" Target="../media/image33.emf"/><Relationship Id="rId4" Type="http://schemas.openxmlformats.org/officeDocument/2006/relationships/image" Target="../media/image32.emf"/></Relationships>
</file>

<file path=ppt/slides/_rels/slide16.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36.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38.emf"/><Relationship Id="rId1" Type="http://schemas.openxmlformats.org/officeDocument/2006/relationships/slideLayout" Target="../slideLayouts/slideLayout2.xml"/><Relationship Id="rId4" Type="http://schemas.openxmlformats.org/officeDocument/2006/relationships/image" Target="../media/image40.emf"/></Relationships>
</file>

<file path=ppt/slides/_rels/slide19.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41.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image" Target="../media/image43.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image" Target="../media/image45.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image" Target="../media/image47.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image" Target="../media/image49.emf"/><Relationship Id="rId1" Type="http://schemas.openxmlformats.org/officeDocument/2006/relationships/slideLayout" Target="../slideLayouts/slideLayout2.xml"/><Relationship Id="rId4" Type="http://schemas.openxmlformats.org/officeDocument/2006/relationships/image" Target="../media/image51.emf"/></Relationships>
</file>

<file path=ppt/slides/_rels/slide2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54.png"/></Relationships>
</file>

<file path=ppt/slides/_rels/slide25.xml.rels><?xml version="1.0" encoding="UTF-8" standalone="yes"?>
<Relationships xmlns="http://schemas.openxmlformats.org/package/2006/relationships"><Relationship Id="rId2" Type="http://schemas.openxmlformats.org/officeDocument/2006/relationships/image" Target="../media/image56.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57.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image" Target="../media/image58.emf"/><Relationship Id="rId1" Type="http://schemas.openxmlformats.org/officeDocument/2006/relationships/slideLayout" Target="../slideLayouts/slideLayout2.xml"/><Relationship Id="rId5" Type="http://schemas.openxmlformats.org/officeDocument/2006/relationships/image" Target="../media/image61.emf"/><Relationship Id="rId4" Type="http://schemas.openxmlformats.org/officeDocument/2006/relationships/image" Target="../media/image60.emf"/></Relationships>
</file>

<file path=ppt/slides/_rels/slide2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3.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emf"/><Relationship Id="rId1" Type="http://schemas.openxmlformats.org/officeDocument/2006/relationships/slideLayout" Target="../slideLayouts/slideLayout2.xml"/><Relationship Id="rId5" Type="http://schemas.openxmlformats.org/officeDocument/2006/relationships/image" Target="../media/image13.emf"/><Relationship Id="rId4" Type="http://schemas.openxmlformats.org/officeDocument/2006/relationships/image" Target="../media/image12.emf"/></Relationships>
</file>

<file path=ppt/slides/_rels/slide9.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emf"/><Relationship Id="rId1" Type="http://schemas.openxmlformats.org/officeDocument/2006/relationships/slideLayout" Target="../slideLayouts/slideLayout2.xml"/><Relationship Id="rId4" Type="http://schemas.openxmlformats.org/officeDocument/2006/relationships/image" Target="../media/image16.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38896" y="179713"/>
            <a:ext cx="11910350" cy="6671057"/>
          </a:xfrm>
          <a:prstGeom prst="rect">
            <a:avLst/>
          </a:prstGeom>
          <a:noFill/>
        </p:spPr>
        <p:txBody>
          <a:bodyPr wrap="square" rtlCol="0">
            <a:spAutoFit/>
          </a:bodyPr>
          <a:lstStyle/>
          <a:p>
            <a:pPr lvl="0" algn="ctr" defTabSz="914400" fontAlgn="base">
              <a:spcBef>
                <a:spcPct val="0"/>
              </a:spcBef>
              <a:spcAft>
                <a:spcPct val="0"/>
              </a:spcAft>
              <a:defRPr/>
            </a:pPr>
            <a:r>
              <a:rPr lang="en-US" sz="5400" b="1" i="1" dirty="0">
                <a:solidFill>
                  <a:srgbClr val="FFFFFF"/>
                </a:solidFill>
                <a:latin typeface="Arial" pitchFamily="34" charset="0"/>
                <a:cs typeface="Arial" panose="020B0604020202020204" pitchFamily="34" charset="0"/>
              </a:rPr>
              <a:t>Biology in a Box</a:t>
            </a:r>
          </a:p>
          <a:p>
            <a:pPr lvl="0" defTabSz="914400" fontAlgn="base">
              <a:spcBef>
                <a:spcPct val="0"/>
              </a:spcBef>
              <a:spcAft>
                <a:spcPct val="0"/>
              </a:spcAft>
              <a:defRPr/>
            </a:pPr>
            <a:r>
              <a:rPr lang="en-US" sz="2400" dirty="0">
                <a:solidFill>
                  <a:srgbClr val="FFFFFF"/>
                </a:solidFill>
                <a:latin typeface="Arial" pitchFamily="34" charset="0"/>
                <a:cs typeface="Arial" panose="020B0604020202020204" pitchFamily="34" charset="0"/>
              </a:rPr>
              <a:t> </a:t>
            </a:r>
          </a:p>
          <a:p>
            <a:pPr lvl="0" algn="ctr" defTabSz="914400" fontAlgn="base">
              <a:spcBef>
                <a:spcPct val="0"/>
              </a:spcBef>
              <a:spcAft>
                <a:spcPct val="0"/>
              </a:spcAft>
              <a:defRPr/>
            </a:pPr>
            <a:r>
              <a:rPr lang="en-US" sz="1200" b="1" dirty="0">
                <a:solidFill>
                  <a:srgbClr val="FFFFFF"/>
                </a:solidFill>
                <a:latin typeface="Arial" pitchFamily="34" charset="0"/>
                <a:cs typeface="Arial" panose="020B0604020202020204" pitchFamily="34" charset="0"/>
              </a:rPr>
              <a:t>A science education outreach program brought to you by a partnership </a:t>
            </a:r>
          </a:p>
          <a:p>
            <a:pPr lvl="0" algn="ctr" defTabSz="914400" fontAlgn="base">
              <a:spcBef>
                <a:spcPct val="0"/>
              </a:spcBef>
              <a:spcAft>
                <a:spcPct val="0"/>
              </a:spcAft>
              <a:defRPr/>
            </a:pPr>
            <a:r>
              <a:rPr lang="en-US" sz="1200" b="1" dirty="0">
                <a:solidFill>
                  <a:srgbClr val="FFFFFF"/>
                </a:solidFill>
                <a:latin typeface="Arial" pitchFamily="34" charset="0"/>
                <a:cs typeface="Arial" panose="020B0604020202020204" pitchFamily="34" charset="0"/>
              </a:rPr>
              <a:t>between The University of Tennessee and the National Institute for Mathematical and Biological Synthesis</a:t>
            </a:r>
            <a:endParaRPr lang="en-US" sz="2400" b="1" dirty="0">
              <a:solidFill>
                <a:srgbClr val="FFFFFF"/>
              </a:solidFill>
              <a:latin typeface="Arial" pitchFamily="34" charset="0"/>
              <a:cs typeface="Arial" panose="020B0604020202020204" pitchFamily="34" charset="0"/>
            </a:endParaRPr>
          </a:p>
          <a:p>
            <a:pPr lvl="0" defTabSz="914400" fontAlgn="base">
              <a:spcBef>
                <a:spcPct val="0"/>
              </a:spcBef>
              <a:spcAft>
                <a:spcPct val="0"/>
              </a:spcAft>
              <a:defRPr/>
            </a:pPr>
            <a:r>
              <a:rPr lang="en-US" sz="2400" dirty="0">
                <a:solidFill>
                  <a:srgbClr val="FFFFFF"/>
                </a:solidFill>
                <a:latin typeface="Arial" pitchFamily="34" charset="0"/>
                <a:cs typeface="Arial" panose="020B0604020202020204" pitchFamily="34" charset="0"/>
              </a:rPr>
              <a:t>                </a:t>
            </a:r>
          </a:p>
          <a:p>
            <a:pPr lvl="0" defTabSz="914400" fontAlgn="base">
              <a:spcBef>
                <a:spcPct val="0"/>
              </a:spcBef>
              <a:spcAft>
                <a:spcPct val="0"/>
              </a:spcAft>
              <a:defRPr/>
            </a:pPr>
            <a:endParaRPr lang="en-US" sz="2400" dirty="0">
              <a:solidFill>
                <a:srgbClr val="FFFFFF"/>
              </a:solidFill>
              <a:latin typeface="Arial" pitchFamily="34" charset="0"/>
              <a:cs typeface="Arial" panose="020B0604020202020204" pitchFamily="34" charset="0"/>
            </a:endParaRPr>
          </a:p>
          <a:p>
            <a:pPr lvl="0" defTabSz="914400" fontAlgn="base">
              <a:spcBef>
                <a:spcPct val="0"/>
              </a:spcBef>
              <a:spcAft>
                <a:spcPct val="0"/>
              </a:spcAft>
              <a:defRPr/>
            </a:pPr>
            <a:endParaRPr lang="en-US" sz="2400" dirty="0">
              <a:solidFill>
                <a:srgbClr val="FFFFFF"/>
              </a:solidFill>
              <a:latin typeface="Arial" pitchFamily="34" charset="0"/>
              <a:cs typeface="Arial" panose="020B0604020202020204" pitchFamily="34" charset="0"/>
            </a:endParaRPr>
          </a:p>
          <a:p>
            <a:pPr lvl="0" defTabSz="914400" fontAlgn="base">
              <a:spcBef>
                <a:spcPct val="0"/>
              </a:spcBef>
              <a:spcAft>
                <a:spcPct val="0"/>
              </a:spcAft>
              <a:defRPr/>
            </a:pPr>
            <a:endParaRPr lang="en-US" sz="2400" dirty="0">
              <a:solidFill>
                <a:srgbClr val="FFFFFF"/>
              </a:solidFill>
              <a:latin typeface="Arial" pitchFamily="34" charset="0"/>
              <a:cs typeface="Arial" panose="020B0604020202020204" pitchFamily="34" charset="0"/>
            </a:endParaRPr>
          </a:p>
          <a:p>
            <a:pPr lvl="0" defTabSz="914400" fontAlgn="base">
              <a:spcBef>
                <a:spcPct val="0"/>
              </a:spcBef>
              <a:spcAft>
                <a:spcPct val="0"/>
              </a:spcAft>
              <a:defRPr/>
            </a:pPr>
            <a:endParaRPr lang="en-US" sz="2400" dirty="0">
              <a:solidFill>
                <a:srgbClr val="FFFFFF"/>
              </a:solidFill>
              <a:latin typeface="Arial" pitchFamily="34" charset="0"/>
              <a:cs typeface="Arial" panose="020B0604020202020204" pitchFamily="34" charset="0"/>
            </a:endParaRPr>
          </a:p>
          <a:p>
            <a:pPr lvl="0" algn="ctr" defTabSz="914400" fontAlgn="base">
              <a:spcBef>
                <a:spcPct val="0"/>
              </a:spcBef>
              <a:spcAft>
                <a:spcPct val="0"/>
              </a:spcAft>
              <a:defRPr/>
            </a:pPr>
            <a:r>
              <a:rPr lang="en-US" sz="2400" b="1" dirty="0">
                <a:solidFill>
                  <a:srgbClr val="FFFFFF"/>
                </a:solidFill>
                <a:latin typeface="Arial" pitchFamily="34" charset="0"/>
                <a:cs typeface="Arial" panose="020B0604020202020204" pitchFamily="34" charset="0"/>
              </a:rPr>
              <a:t>Visit us on the web at </a:t>
            </a:r>
            <a:r>
              <a:rPr lang="en-US" sz="2400" b="1" i="1" u="sng" dirty="0">
                <a:solidFill>
                  <a:srgbClr val="FFFFFF"/>
                </a:solidFill>
                <a:latin typeface="Arial" pitchFamily="34" charset="0"/>
                <a:cs typeface="Arial" panose="020B0604020202020204" pitchFamily="34" charset="0"/>
              </a:rPr>
              <a:t>http://biologyinabox.utk.edu</a:t>
            </a:r>
          </a:p>
          <a:p>
            <a:pPr lvl="0" defTabSz="914400" fontAlgn="base">
              <a:spcBef>
                <a:spcPct val="0"/>
              </a:spcBef>
              <a:spcAft>
                <a:spcPct val="0"/>
              </a:spcAft>
              <a:defRPr/>
            </a:pPr>
            <a:endParaRPr lang="en-US" sz="2400" dirty="0">
              <a:solidFill>
                <a:srgbClr val="FFFFFF"/>
              </a:solidFill>
              <a:latin typeface="Arial" pitchFamily="34" charset="0"/>
              <a:cs typeface="Arial" panose="020B0604020202020204" pitchFamily="34" charset="0"/>
            </a:endParaRPr>
          </a:p>
          <a:p>
            <a:pPr lvl="0" defTabSz="914400" fontAlgn="base">
              <a:spcBef>
                <a:spcPct val="0"/>
              </a:spcBef>
              <a:spcAft>
                <a:spcPct val="0"/>
              </a:spcAft>
              <a:defRPr/>
            </a:pPr>
            <a:r>
              <a:rPr lang="en-US" sz="1050" b="1" i="1" u="sng" dirty="0">
                <a:solidFill>
                  <a:srgbClr val="FFFFFF"/>
                </a:solidFill>
                <a:latin typeface="Arial" pitchFamily="34" charset="0"/>
                <a:cs typeface="Arial" panose="020B0604020202020204" pitchFamily="34" charset="0"/>
              </a:rPr>
              <a:t>Biology in a Box </a:t>
            </a:r>
            <a:r>
              <a:rPr lang="en-US" sz="1050" b="1" u="sng" dirty="0">
                <a:solidFill>
                  <a:srgbClr val="FFFFFF"/>
                </a:solidFill>
                <a:latin typeface="Arial" pitchFamily="34" charset="0"/>
                <a:cs typeface="Arial" panose="020B0604020202020204" pitchFamily="34" charset="0"/>
              </a:rPr>
              <a:t>Team</a:t>
            </a:r>
            <a:endParaRPr lang="en-US" sz="1050" b="1" dirty="0">
              <a:solidFill>
                <a:srgbClr val="FFFFFF"/>
              </a:solidFill>
              <a:latin typeface="Arial" pitchFamily="34" charset="0"/>
              <a:cs typeface="Arial" panose="020B0604020202020204" pitchFamily="34" charset="0"/>
            </a:endParaRPr>
          </a:p>
          <a:p>
            <a:pPr lvl="0" defTabSz="914400" fontAlgn="base">
              <a:spcBef>
                <a:spcPct val="0"/>
              </a:spcBef>
              <a:spcAft>
                <a:spcPct val="0"/>
              </a:spcAft>
              <a:defRPr/>
            </a:pPr>
            <a:r>
              <a:rPr lang="en-US" sz="1050" b="1" dirty="0">
                <a:solidFill>
                  <a:srgbClr val="FFFFFF"/>
                </a:solidFill>
                <a:latin typeface="Arial" pitchFamily="34" charset="0"/>
                <a:cs typeface="Arial" panose="020B0604020202020204" pitchFamily="34" charset="0"/>
              </a:rPr>
              <a:t>Program Director/Author/Lead Editor: </a:t>
            </a:r>
            <a:r>
              <a:rPr lang="en-US" sz="1050" dirty="0">
                <a:solidFill>
                  <a:srgbClr val="FFFFFF"/>
                </a:solidFill>
                <a:latin typeface="Arial" pitchFamily="34" charset="0"/>
                <a:cs typeface="Arial" panose="020B0604020202020204" pitchFamily="34" charset="0"/>
              </a:rPr>
              <a:t>Dr. Susan E. </a:t>
            </a:r>
            <a:r>
              <a:rPr lang="en-US" sz="1050" dirty="0" err="1">
                <a:solidFill>
                  <a:srgbClr val="FFFFFF"/>
                </a:solidFill>
                <a:latin typeface="Arial" pitchFamily="34" charset="0"/>
                <a:cs typeface="Arial" panose="020B0604020202020204" pitchFamily="34" charset="0"/>
              </a:rPr>
              <a:t>Riechert</a:t>
            </a:r>
            <a:r>
              <a:rPr lang="en-US" sz="1050" dirty="0">
                <a:solidFill>
                  <a:srgbClr val="FFFFFF"/>
                </a:solidFill>
                <a:latin typeface="Arial" pitchFamily="34" charset="0"/>
                <a:cs typeface="Arial" panose="020B0604020202020204" pitchFamily="34" charset="0"/>
              </a:rPr>
              <a:t> (University of Tennessee)</a:t>
            </a:r>
          </a:p>
          <a:p>
            <a:pPr lvl="0" defTabSz="914400" fontAlgn="base">
              <a:spcBef>
                <a:spcPct val="0"/>
              </a:spcBef>
              <a:spcAft>
                <a:spcPct val="0"/>
              </a:spcAft>
              <a:defRPr/>
            </a:pPr>
            <a:r>
              <a:rPr lang="en-US" sz="1050" b="1" dirty="0">
                <a:solidFill>
                  <a:srgbClr val="FFFFFF"/>
                </a:solidFill>
                <a:latin typeface="Arial" pitchFamily="34" charset="0"/>
                <a:cs typeface="Arial" panose="020B0604020202020204" pitchFamily="34" charset="0"/>
              </a:rPr>
              <a:t>Science Collaborators: </a:t>
            </a:r>
            <a:r>
              <a:rPr lang="en-US" sz="1050" dirty="0">
                <a:solidFill>
                  <a:srgbClr val="FFFFFF"/>
                </a:solidFill>
                <a:latin typeface="Arial" pitchFamily="34" charset="0"/>
                <a:cs typeface="Arial" panose="020B0604020202020204" pitchFamily="34" charset="0"/>
              </a:rPr>
              <a:t>Dr. Thomas C. Jones (East Tennessee State University), Dr. Stan </a:t>
            </a:r>
            <a:r>
              <a:rPr lang="en-US" sz="1050" dirty="0" err="1">
                <a:solidFill>
                  <a:srgbClr val="FFFFFF"/>
                </a:solidFill>
                <a:latin typeface="Arial" pitchFamily="34" charset="0"/>
                <a:cs typeface="Arial" panose="020B0604020202020204" pitchFamily="34" charset="0"/>
              </a:rPr>
              <a:t>Guffey</a:t>
            </a:r>
            <a:r>
              <a:rPr lang="en-US" sz="1050" dirty="0">
                <a:solidFill>
                  <a:srgbClr val="FFFFFF"/>
                </a:solidFill>
                <a:latin typeface="Arial" pitchFamily="34" charset="0"/>
                <a:cs typeface="Arial" panose="020B0604020202020204" pitchFamily="34" charset="0"/>
              </a:rPr>
              <a:t> (University of Tennessee)</a:t>
            </a:r>
          </a:p>
          <a:p>
            <a:pPr lvl="0" defTabSz="914400" fontAlgn="base">
              <a:spcBef>
                <a:spcPct val="0"/>
              </a:spcBef>
              <a:spcAft>
                <a:spcPct val="0"/>
              </a:spcAft>
              <a:defRPr/>
            </a:pPr>
            <a:r>
              <a:rPr lang="en-US" sz="1050" b="1" dirty="0">
                <a:solidFill>
                  <a:srgbClr val="FFFFFF"/>
                </a:solidFill>
                <a:latin typeface="Arial" pitchFamily="34" charset="0"/>
                <a:cs typeface="Arial" panose="020B0604020202020204" pitchFamily="34" charset="0"/>
              </a:rPr>
              <a:t>Mathematics Collaborators/Editors: </a:t>
            </a:r>
            <a:r>
              <a:rPr lang="en-US" sz="1050" dirty="0">
                <a:solidFill>
                  <a:srgbClr val="FFFFFF"/>
                </a:solidFill>
                <a:latin typeface="Arial" pitchFamily="34" charset="0"/>
                <a:cs typeface="Arial" panose="020B0604020202020204" pitchFamily="34" charset="0"/>
              </a:rPr>
              <a:t>Dr. Suzanne </a:t>
            </a:r>
            <a:r>
              <a:rPr lang="en-US" sz="1050" dirty="0" err="1">
                <a:solidFill>
                  <a:srgbClr val="FFFFFF"/>
                </a:solidFill>
                <a:latin typeface="Arial" pitchFamily="34" charset="0"/>
                <a:cs typeface="Arial" panose="020B0604020202020204" pitchFamily="34" charset="0"/>
              </a:rPr>
              <a:t>Lenhart</a:t>
            </a:r>
            <a:r>
              <a:rPr lang="en-US" sz="1050" dirty="0">
                <a:solidFill>
                  <a:srgbClr val="FFFFFF"/>
                </a:solidFill>
                <a:latin typeface="Arial" pitchFamily="34" charset="0"/>
                <a:cs typeface="Arial" panose="020B0604020202020204" pitchFamily="34" charset="0"/>
              </a:rPr>
              <a:t> (</a:t>
            </a:r>
            <a:r>
              <a:rPr lang="en-US" sz="1050" dirty="0" err="1">
                <a:solidFill>
                  <a:srgbClr val="FFFFFF"/>
                </a:solidFill>
                <a:latin typeface="Arial" pitchFamily="34" charset="0"/>
                <a:cs typeface="Arial" panose="020B0604020202020204" pitchFamily="34" charset="0"/>
              </a:rPr>
              <a:t>NIMBioS</a:t>
            </a:r>
            <a:r>
              <a:rPr lang="en-US" sz="1050" dirty="0">
                <a:solidFill>
                  <a:srgbClr val="FFFFFF"/>
                </a:solidFill>
                <a:latin typeface="Arial" pitchFamily="34" charset="0"/>
                <a:cs typeface="Arial" panose="020B0604020202020204" pitchFamily="34" charset="0"/>
              </a:rPr>
              <a:t>), Kelly </a:t>
            </a:r>
            <a:r>
              <a:rPr lang="en-US" sz="1050" dirty="0" err="1">
                <a:solidFill>
                  <a:srgbClr val="FFFFFF"/>
                </a:solidFill>
                <a:latin typeface="Arial" pitchFamily="34" charset="0"/>
                <a:cs typeface="Arial" panose="020B0604020202020204" pitchFamily="34" charset="0"/>
              </a:rPr>
              <a:t>Sturner</a:t>
            </a:r>
            <a:r>
              <a:rPr lang="en-US" sz="1050" dirty="0">
                <a:solidFill>
                  <a:srgbClr val="FFFFFF"/>
                </a:solidFill>
                <a:latin typeface="Arial" pitchFamily="34" charset="0"/>
                <a:cs typeface="Arial" panose="020B0604020202020204" pitchFamily="34" charset="0"/>
              </a:rPr>
              <a:t> (</a:t>
            </a:r>
            <a:r>
              <a:rPr lang="en-US" sz="1050" dirty="0" err="1">
                <a:solidFill>
                  <a:srgbClr val="FFFFFF"/>
                </a:solidFill>
                <a:latin typeface="Arial" pitchFamily="34" charset="0"/>
                <a:cs typeface="Arial" panose="020B0604020202020204" pitchFamily="34" charset="0"/>
              </a:rPr>
              <a:t>NIMBioS</a:t>
            </a:r>
            <a:r>
              <a:rPr lang="en-US" sz="1050" dirty="0">
                <a:solidFill>
                  <a:srgbClr val="FFFFFF"/>
                </a:solidFill>
                <a:latin typeface="Arial" pitchFamily="34" charset="0"/>
                <a:cs typeface="Arial" panose="020B0604020202020204" pitchFamily="34" charset="0"/>
              </a:rPr>
              <a:t>), Lu Howard (University of Tennessee)</a:t>
            </a:r>
          </a:p>
          <a:p>
            <a:pPr lvl="0" defTabSz="914400" fontAlgn="base">
              <a:spcBef>
                <a:spcPct val="0"/>
              </a:spcBef>
              <a:spcAft>
                <a:spcPct val="0"/>
              </a:spcAft>
              <a:defRPr/>
            </a:pPr>
            <a:r>
              <a:rPr lang="en-US" sz="1050" b="1" dirty="0">
                <a:solidFill>
                  <a:srgbClr val="FFFFFF"/>
                </a:solidFill>
                <a:latin typeface="Arial" pitchFamily="34" charset="0"/>
                <a:cs typeface="Arial" panose="020B0604020202020204" pitchFamily="34" charset="0"/>
              </a:rPr>
              <a:t>Outreach Coordinator: </a:t>
            </a:r>
            <a:r>
              <a:rPr lang="en-US" sz="1050" dirty="0">
                <a:solidFill>
                  <a:srgbClr val="FFFFFF"/>
                </a:solidFill>
                <a:latin typeface="Arial" pitchFamily="34" charset="0"/>
                <a:cs typeface="Arial" panose="020B0604020202020204" pitchFamily="34" charset="0"/>
              </a:rPr>
              <a:t>Dr. Lynn Champion (University of Tennessee)</a:t>
            </a:r>
          </a:p>
          <a:p>
            <a:pPr lvl="0" defTabSz="914400" fontAlgn="base">
              <a:spcBef>
                <a:spcPct val="0"/>
              </a:spcBef>
              <a:spcAft>
                <a:spcPct val="0"/>
              </a:spcAft>
              <a:defRPr/>
            </a:pPr>
            <a:r>
              <a:rPr lang="en-US" sz="1050" b="1" dirty="0">
                <a:solidFill>
                  <a:srgbClr val="FFFFFF"/>
                </a:solidFill>
                <a:latin typeface="Arial" pitchFamily="34" charset="0"/>
                <a:cs typeface="Arial" panose="020B0604020202020204" pitchFamily="34" charset="0"/>
              </a:rPr>
              <a:t>Workshop Coordinators: </a:t>
            </a:r>
            <a:r>
              <a:rPr lang="en-US" sz="1050" dirty="0">
                <a:solidFill>
                  <a:srgbClr val="FFFFFF"/>
                </a:solidFill>
                <a:latin typeface="Arial" pitchFamily="34" charset="0"/>
                <a:cs typeface="Arial" panose="020B0604020202020204" pitchFamily="34" charset="0"/>
              </a:rPr>
              <a:t>Kathy </a:t>
            </a:r>
            <a:r>
              <a:rPr lang="en-US" sz="1050" dirty="0" err="1">
                <a:solidFill>
                  <a:srgbClr val="FFFFFF"/>
                </a:solidFill>
                <a:latin typeface="Arial" pitchFamily="34" charset="0"/>
                <a:cs typeface="Arial" panose="020B0604020202020204" pitchFamily="34" charset="0"/>
              </a:rPr>
              <a:t>DeWein</a:t>
            </a:r>
            <a:r>
              <a:rPr lang="en-US" sz="1050" dirty="0">
                <a:solidFill>
                  <a:srgbClr val="FFFFFF"/>
                </a:solidFill>
                <a:latin typeface="Arial" pitchFamily="34" charset="0"/>
                <a:cs typeface="Arial" panose="020B0604020202020204" pitchFamily="34" charset="0"/>
              </a:rPr>
              <a:t> (Austin </a:t>
            </a:r>
            <a:r>
              <a:rPr lang="en-US" sz="1050" dirty="0" err="1">
                <a:solidFill>
                  <a:srgbClr val="FFFFFF"/>
                </a:solidFill>
                <a:latin typeface="Arial" pitchFamily="34" charset="0"/>
                <a:cs typeface="Arial" panose="020B0604020202020204" pitchFamily="34" charset="0"/>
              </a:rPr>
              <a:t>Peay</a:t>
            </a:r>
            <a:r>
              <a:rPr lang="en-US" sz="1050" dirty="0">
                <a:solidFill>
                  <a:srgbClr val="FFFFFF"/>
                </a:solidFill>
                <a:latin typeface="Arial" pitchFamily="34" charset="0"/>
                <a:cs typeface="Arial" panose="020B0604020202020204" pitchFamily="34" charset="0"/>
              </a:rPr>
              <a:t> State University), Gale Stanley (Jacksboro Middle School)</a:t>
            </a:r>
          </a:p>
          <a:p>
            <a:pPr lvl="0" defTabSz="914400" fontAlgn="base">
              <a:spcBef>
                <a:spcPct val="0"/>
              </a:spcBef>
              <a:spcAft>
                <a:spcPct val="0"/>
              </a:spcAft>
              <a:defRPr/>
            </a:pPr>
            <a:r>
              <a:rPr lang="en-US" sz="1050" b="1" dirty="0">
                <a:solidFill>
                  <a:srgbClr val="FFFFFF"/>
                </a:solidFill>
                <a:latin typeface="Arial" pitchFamily="34" charset="0"/>
                <a:cs typeface="Arial" panose="020B0604020202020204" pitchFamily="34" charset="0"/>
              </a:rPr>
              <a:t>Production/Assistant Editor: </a:t>
            </a:r>
            <a:r>
              <a:rPr lang="en-US" sz="1050" dirty="0">
                <a:solidFill>
                  <a:srgbClr val="FFFFFF"/>
                </a:solidFill>
                <a:latin typeface="Arial" pitchFamily="34" charset="0"/>
                <a:cs typeface="Arial" panose="020B0604020202020204" pitchFamily="34" charset="0"/>
              </a:rPr>
              <a:t>Kashina Hickson (University of Tennessee)</a:t>
            </a:r>
          </a:p>
          <a:p>
            <a:pPr lvl="0" defTabSz="914400" fontAlgn="base">
              <a:spcBef>
                <a:spcPct val="0"/>
              </a:spcBef>
              <a:spcAft>
                <a:spcPct val="0"/>
              </a:spcAft>
              <a:defRPr/>
            </a:pPr>
            <a:r>
              <a:rPr lang="en-US" sz="1050" b="1" dirty="0">
                <a:solidFill>
                  <a:srgbClr val="FFFFFF"/>
                </a:solidFill>
                <a:latin typeface="Arial" pitchFamily="34" charset="0"/>
                <a:cs typeface="Arial" panose="020B0604020202020204" pitchFamily="34" charset="0"/>
              </a:rPr>
              <a:t>Previous Contributors: </a:t>
            </a:r>
            <a:r>
              <a:rPr lang="en-US" sz="1050" dirty="0">
                <a:solidFill>
                  <a:srgbClr val="FFFFFF"/>
                </a:solidFill>
                <a:latin typeface="Arial" pitchFamily="34" charset="0"/>
                <a:cs typeface="Arial" panose="020B0604020202020204" pitchFamily="34" charset="0"/>
              </a:rPr>
              <a:t>Sarah Duncan, Communications (formerly with </a:t>
            </a:r>
            <a:r>
              <a:rPr lang="en-US" sz="1050" dirty="0" err="1">
                <a:solidFill>
                  <a:srgbClr val="FFFFFF"/>
                </a:solidFill>
                <a:latin typeface="Arial" pitchFamily="34" charset="0"/>
                <a:cs typeface="Arial" panose="020B0604020202020204" pitchFamily="34" charset="0"/>
              </a:rPr>
              <a:t>NIMBioS</a:t>
            </a:r>
            <a:r>
              <a:rPr lang="en-US" sz="1050" dirty="0">
                <a:solidFill>
                  <a:srgbClr val="FFFFFF"/>
                </a:solidFill>
                <a:latin typeface="Arial" pitchFamily="34" charset="0"/>
                <a:cs typeface="Arial" panose="020B0604020202020204" pitchFamily="34" charset="0"/>
              </a:rPr>
              <a:t>), Rachel Leander, Math Collaborator (formerly with </a:t>
            </a:r>
            <a:r>
              <a:rPr lang="en-US" sz="1050" dirty="0" err="1">
                <a:solidFill>
                  <a:srgbClr val="FFFFFF"/>
                </a:solidFill>
                <a:latin typeface="Arial" pitchFamily="34" charset="0"/>
                <a:cs typeface="Arial" panose="020B0604020202020204" pitchFamily="34" charset="0"/>
              </a:rPr>
              <a:t>NIMBioS</a:t>
            </a:r>
            <a:r>
              <a:rPr lang="en-US" sz="1050" dirty="0">
                <a:solidFill>
                  <a:srgbClr val="FFFFFF"/>
                </a:solidFill>
                <a:latin typeface="Arial" pitchFamily="34" charset="0"/>
                <a:cs typeface="Arial" panose="020B0604020202020204" pitchFamily="34" charset="0"/>
              </a:rPr>
              <a:t>)</a:t>
            </a:r>
          </a:p>
          <a:p>
            <a:pPr lvl="0" defTabSz="914400" fontAlgn="base">
              <a:spcBef>
                <a:spcPct val="0"/>
              </a:spcBef>
              <a:spcAft>
                <a:spcPct val="0"/>
              </a:spcAft>
              <a:defRPr/>
            </a:pPr>
            <a:r>
              <a:rPr lang="en-US" sz="1050" b="1" dirty="0">
                <a:solidFill>
                  <a:srgbClr val="FFFFFF"/>
                </a:solidFill>
                <a:latin typeface="Arial" pitchFamily="34" charset="0"/>
                <a:cs typeface="Arial" panose="020B0604020202020204" pitchFamily="34" charset="0"/>
              </a:rPr>
              <a:t>Resource Editor</a:t>
            </a:r>
            <a:r>
              <a:rPr lang="en-US" sz="1050" dirty="0">
                <a:solidFill>
                  <a:srgbClr val="FFFFFF"/>
                </a:solidFill>
                <a:latin typeface="Arial" pitchFamily="34" charset="0"/>
                <a:cs typeface="Arial" panose="020B0604020202020204" pitchFamily="34" charset="0"/>
              </a:rPr>
              <a:t>: Reuben Price</a:t>
            </a:r>
          </a:p>
          <a:p>
            <a:pPr lvl="0" defTabSz="914400" fontAlgn="base">
              <a:spcBef>
                <a:spcPct val="0"/>
              </a:spcBef>
              <a:spcAft>
                <a:spcPct val="0"/>
              </a:spcAft>
              <a:defRPr/>
            </a:pPr>
            <a:r>
              <a:rPr lang="en-US" sz="1050" dirty="0">
                <a:solidFill>
                  <a:srgbClr val="FFFFFF"/>
                </a:solidFill>
                <a:latin typeface="Arial" pitchFamily="34" charset="0"/>
                <a:cs typeface="Arial" panose="020B0604020202020204" pitchFamily="34" charset="0"/>
              </a:rPr>
              <a:t> </a:t>
            </a:r>
          </a:p>
          <a:p>
            <a:pPr lvl="0" algn="ctr" defTabSz="914400" fontAlgn="base">
              <a:spcBef>
                <a:spcPct val="0"/>
              </a:spcBef>
              <a:spcAft>
                <a:spcPct val="0"/>
              </a:spcAft>
              <a:defRPr/>
            </a:pPr>
            <a:r>
              <a:rPr lang="en-US" sz="1050" i="1" dirty="0">
                <a:solidFill>
                  <a:srgbClr val="FFFFFF"/>
                </a:solidFill>
                <a:latin typeface="Arial" pitchFamily="34" charset="0"/>
                <a:cs typeface="Arial" panose="020B0604020202020204" pitchFamily="34" charset="0"/>
              </a:rPr>
              <a:t>This unit revised February 2017</a:t>
            </a:r>
          </a:p>
          <a:p>
            <a:pPr lvl="0" algn="ctr" defTabSz="914400" fontAlgn="base">
              <a:spcBef>
                <a:spcPct val="0"/>
              </a:spcBef>
              <a:spcAft>
                <a:spcPct val="0"/>
              </a:spcAft>
              <a:defRPr/>
            </a:pPr>
            <a:endParaRPr lang="en-US" sz="1050" i="1" dirty="0">
              <a:solidFill>
                <a:srgbClr val="FFFFFF"/>
              </a:solidFill>
              <a:latin typeface="Arial" pitchFamily="34" charset="0"/>
              <a:cs typeface="Arial" panose="020B0604020202020204" pitchFamily="34" charset="0"/>
            </a:endParaRPr>
          </a:p>
          <a:p>
            <a:pPr lvl="0" algn="ctr" defTabSz="914400" fontAlgn="base">
              <a:spcBef>
                <a:spcPct val="0"/>
              </a:spcBef>
              <a:spcAft>
                <a:spcPct val="0"/>
              </a:spcAft>
              <a:defRPr/>
            </a:pPr>
            <a:r>
              <a:rPr lang="en-US" sz="1050" b="1" dirty="0">
                <a:solidFill>
                  <a:srgbClr val="FFFFFF"/>
                </a:solidFill>
                <a:latin typeface="Arial" pitchFamily="34" charset="0"/>
                <a:cs typeface="Arial" panose="020B0604020202020204" pitchFamily="34" charset="0"/>
              </a:rPr>
              <a:t>Copyright 2012 by </a:t>
            </a:r>
            <a:r>
              <a:rPr lang="en-US" sz="1050" b="1" i="1" dirty="0">
                <a:solidFill>
                  <a:srgbClr val="FFFFFF"/>
                </a:solidFill>
                <a:latin typeface="Arial" pitchFamily="34" charset="0"/>
                <a:cs typeface="Arial" panose="020B0604020202020204" pitchFamily="34" charset="0"/>
              </a:rPr>
              <a:t>Biology in a Box</a:t>
            </a:r>
            <a:r>
              <a:rPr lang="en-US" sz="1050" b="1" dirty="0">
                <a:solidFill>
                  <a:srgbClr val="FFFFFF"/>
                </a:solidFill>
                <a:latin typeface="Arial" pitchFamily="34" charset="0"/>
                <a:cs typeface="Arial" panose="020B0604020202020204" pitchFamily="34" charset="0"/>
              </a:rPr>
              <a:t>, and the University of Tennessee. All materials in this unit and on the </a:t>
            </a:r>
            <a:r>
              <a:rPr lang="en-US" sz="1050" b="1" i="1" dirty="0">
                <a:solidFill>
                  <a:srgbClr val="FFFFFF"/>
                </a:solidFill>
                <a:latin typeface="Arial" pitchFamily="34" charset="0"/>
                <a:cs typeface="Arial" panose="020B0604020202020204" pitchFamily="34" charset="0"/>
              </a:rPr>
              <a:t>Biology in a Box</a:t>
            </a:r>
            <a:r>
              <a:rPr lang="en-US" sz="1050" b="1" dirty="0">
                <a:solidFill>
                  <a:srgbClr val="FFFFFF"/>
                </a:solidFill>
                <a:latin typeface="Arial" pitchFamily="34" charset="0"/>
                <a:cs typeface="Arial" panose="020B0604020202020204" pitchFamily="34" charset="0"/>
              </a:rPr>
              <a:t> web server (</a:t>
            </a:r>
            <a:r>
              <a:rPr lang="en-US" sz="1050" b="1" i="1" cap="all" dirty="0">
                <a:solidFill>
                  <a:srgbClr val="FFFFFF"/>
                </a:solidFill>
                <a:latin typeface="Arial" pitchFamily="34" charset="0"/>
                <a:cs typeface="Arial" panose="020B0604020202020204" pitchFamily="34" charset="0"/>
              </a:rPr>
              <a:t>biologyinabox.utk.edu</a:t>
            </a:r>
            <a:r>
              <a:rPr lang="en-US" sz="1050" b="1" dirty="0">
                <a:solidFill>
                  <a:srgbClr val="FFFFFF"/>
                </a:solidFill>
                <a:latin typeface="Arial" pitchFamily="34" charset="0"/>
                <a:cs typeface="Arial" panose="020B0604020202020204" pitchFamily="34" charset="0"/>
              </a:rPr>
              <a:t>, </a:t>
            </a:r>
            <a:r>
              <a:rPr lang="en-US" sz="1050" b="1" i="1" cap="all" dirty="0">
                <a:solidFill>
                  <a:srgbClr val="FFFFFF"/>
                </a:solidFill>
                <a:latin typeface="Arial" pitchFamily="34" charset="0"/>
                <a:cs typeface="Arial" panose="020B0604020202020204" pitchFamily="34" charset="0"/>
              </a:rPr>
              <a:t>eeb.bio.utk.edu/</a:t>
            </a:r>
            <a:r>
              <a:rPr lang="en-US" sz="1050" b="1" i="1" cap="all" dirty="0" err="1">
                <a:solidFill>
                  <a:srgbClr val="FFFFFF"/>
                </a:solidFill>
                <a:latin typeface="Arial" pitchFamily="34" charset="0"/>
                <a:cs typeface="Arial" panose="020B0604020202020204" pitchFamily="34" charset="0"/>
              </a:rPr>
              <a:t>biologyinbox</a:t>
            </a:r>
            <a:r>
              <a:rPr lang="en-US" sz="1050" b="1" dirty="0">
                <a:solidFill>
                  <a:srgbClr val="FFFFFF"/>
                </a:solidFill>
                <a:latin typeface="Arial" pitchFamily="34" charset="0"/>
                <a:cs typeface="Arial" panose="020B0604020202020204" pitchFamily="34" charset="0"/>
              </a:rPr>
              <a:t>) may not be reproduced or stored in a retrieval system without prior written permission of the publisher, and in no case for profit.</a:t>
            </a:r>
          </a:p>
        </p:txBody>
      </p:sp>
      <p:pic>
        <p:nvPicPr>
          <p:cNvPr id="8" name="Picture 7" descr="UT_color.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56815" y="1986671"/>
            <a:ext cx="2571456" cy="1347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NIMBioS_color.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33888" y="1986671"/>
            <a:ext cx="5153293" cy="1347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02307036"/>
      </p:ext>
    </p:extLst>
  </p:cSld>
  <p:clrMapOvr>
    <a:masterClrMapping/>
  </p:clrMapOvr>
  <p:transition spd="slow">
    <p:cove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Exercise 2b: Under Stress!</a:t>
            </a:r>
          </a:p>
        </p:txBody>
      </p:sp>
      <p:sp>
        <p:nvSpPr>
          <p:cNvPr id="3" name="Content Placeholder 2"/>
          <p:cNvSpPr>
            <a:spLocks noGrp="1"/>
          </p:cNvSpPr>
          <p:nvPr>
            <p:ph idx="1"/>
          </p:nvPr>
        </p:nvSpPr>
        <p:spPr>
          <a:xfrm>
            <a:off x="685801" y="2142067"/>
            <a:ext cx="7242857" cy="3649133"/>
          </a:xfrm>
        </p:spPr>
        <p:txBody>
          <a:bodyPr>
            <a:normAutofit lnSpcReduction="10000"/>
          </a:bodyPr>
          <a:lstStyle/>
          <a:p>
            <a:r>
              <a:rPr lang="en-US" dirty="0">
                <a:latin typeface="Narkisim" panose="020E0502050101010101" pitchFamily="34" charset="-79"/>
                <a:cs typeface="Narkisim" panose="020E0502050101010101" pitchFamily="34" charset="-79"/>
              </a:rPr>
              <a:t>Our bones, and many other things, work very similarly to bridges in the way that we handle stress from forces like gravity.</a:t>
            </a:r>
          </a:p>
          <a:p>
            <a:r>
              <a:rPr lang="en-US" dirty="0">
                <a:latin typeface="Narkisim" panose="020E0502050101010101" pitchFamily="34" charset="-79"/>
                <a:cs typeface="Narkisim" panose="020E0502050101010101" pitchFamily="34" charset="-79"/>
              </a:rPr>
              <a:t>There are 3 main types of stress: Tension, Compression, and Bending</a:t>
            </a:r>
          </a:p>
          <a:p>
            <a:r>
              <a:rPr lang="en-US" i="1" dirty="0">
                <a:latin typeface="Narkisim" panose="020E0502050101010101" pitchFamily="34" charset="-79"/>
                <a:cs typeface="Narkisim" panose="020E0502050101010101" pitchFamily="34" charset="-79"/>
              </a:rPr>
              <a:t>Tension</a:t>
            </a:r>
            <a:r>
              <a:rPr lang="en-US" dirty="0">
                <a:latin typeface="Narkisim" panose="020E0502050101010101" pitchFamily="34" charset="-79"/>
                <a:cs typeface="Narkisim" panose="020E0502050101010101" pitchFamily="34" charset="-79"/>
              </a:rPr>
              <a:t> is when forces </a:t>
            </a:r>
            <a:r>
              <a:rPr lang="en-US" b="1" u="sng" dirty="0">
                <a:latin typeface="Narkisim" panose="020E0502050101010101" pitchFamily="34" charset="-79"/>
                <a:cs typeface="Narkisim" panose="020E0502050101010101" pitchFamily="34" charset="-79"/>
              </a:rPr>
              <a:t>pull</a:t>
            </a:r>
            <a:r>
              <a:rPr lang="en-US" dirty="0">
                <a:latin typeface="Narkisim" panose="020E0502050101010101" pitchFamily="34" charset="-79"/>
                <a:cs typeface="Narkisim" panose="020E0502050101010101" pitchFamily="34" charset="-79"/>
              </a:rPr>
              <a:t> on an object from opposite sides</a:t>
            </a:r>
          </a:p>
          <a:p>
            <a:r>
              <a:rPr lang="en-US" i="1" dirty="0">
                <a:latin typeface="Narkisim" panose="020E0502050101010101" pitchFamily="34" charset="-79"/>
                <a:cs typeface="Narkisim" panose="020E0502050101010101" pitchFamily="34" charset="-79"/>
              </a:rPr>
              <a:t>Compression</a:t>
            </a:r>
            <a:r>
              <a:rPr lang="en-US" dirty="0">
                <a:latin typeface="Narkisim" panose="020E0502050101010101" pitchFamily="34" charset="-79"/>
                <a:cs typeface="Narkisim" panose="020E0502050101010101" pitchFamily="34" charset="-79"/>
              </a:rPr>
              <a:t> is when forces </a:t>
            </a:r>
            <a:r>
              <a:rPr lang="en-US" b="1" u="sng" dirty="0">
                <a:latin typeface="Narkisim" panose="020E0502050101010101" pitchFamily="34" charset="-79"/>
                <a:cs typeface="Narkisim" panose="020E0502050101010101" pitchFamily="34" charset="-79"/>
              </a:rPr>
              <a:t>push </a:t>
            </a:r>
            <a:r>
              <a:rPr lang="en-US" dirty="0">
                <a:latin typeface="Narkisim" panose="020E0502050101010101" pitchFamily="34" charset="-79"/>
                <a:cs typeface="Narkisim" panose="020E0502050101010101" pitchFamily="34" charset="-79"/>
              </a:rPr>
              <a:t>on an object from opposite sides</a:t>
            </a:r>
          </a:p>
          <a:p>
            <a:r>
              <a:rPr lang="en-US" i="1" dirty="0">
                <a:latin typeface="Narkisim" panose="020E0502050101010101" pitchFamily="34" charset="-79"/>
                <a:cs typeface="Narkisim" panose="020E0502050101010101" pitchFamily="34" charset="-79"/>
              </a:rPr>
              <a:t>Bending</a:t>
            </a:r>
            <a:r>
              <a:rPr lang="en-US" dirty="0">
                <a:latin typeface="Narkisim" panose="020E0502050101010101" pitchFamily="34" charset="-79"/>
                <a:cs typeface="Narkisim" panose="020E0502050101010101" pitchFamily="34" charset="-79"/>
              </a:rPr>
              <a:t> is when force is applied at a </a:t>
            </a:r>
            <a:r>
              <a:rPr lang="en-US" b="1" u="sng" dirty="0">
                <a:latin typeface="Narkisim" panose="020E0502050101010101" pitchFamily="34" charset="-79"/>
                <a:cs typeface="Narkisim" panose="020E0502050101010101" pitchFamily="34" charset="-79"/>
              </a:rPr>
              <a:t>right angle</a:t>
            </a:r>
            <a:r>
              <a:rPr lang="en-US" dirty="0">
                <a:latin typeface="Narkisim" panose="020E0502050101010101" pitchFamily="34" charset="-79"/>
                <a:cs typeface="Narkisim" panose="020E0502050101010101" pitchFamily="34" charset="-79"/>
              </a:rPr>
              <a:t> to a certain object</a:t>
            </a:r>
          </a:p>
          <a:p>
            <a:r>
              <a:rPr lang="en-US" dirty="0">
                <a:latin typeface="Narkisim" panose="020E0502050101010101" pitchFamily="34" charset="-79"/>
                <a:cs typeface="Narkisim" panose="020E0502050101010101" pitchFamily="34" charset="-79"/>
              </a:rPr>
              <a:t>In this exercise your teacher will have several volunteers come up and manipulate some pencils to further understand the 3 types of stress.</a:t>
            </a:r>
          </a:p>
        </p:txBody>
      </p:sp>
      <p:pic>
        <p:nvPicPr>
          <p:cNvPr id="4" name="Picture 3"/>
          <p:cNvPicPr>
            <a:picLocks noChangeAspect="1"/>
          </p:cNvPicPr>
          <p:nvPr/>
        </p:nvPicPr>
        <p:blipFill>
          <a:blip r:embed="rId2"/>
          <a:stretch>
            <a:fillRect/>
          </a:stretch>
        </p:blipFill>
        <p:spPr>
          <a:xfrm>
            <a:off x="8328658" y="1142035"/>
            <a:ext cx="3067303" cy="5085144"/>
          </a:xfrm>
          <a:prstGeom prst="rect">
            <a:avLst/>
          </a:prstGeom>
        </p:spPr>
      </p:pic>
    </p:spTree>
    <p:extLst>
      <p:ext uri="{BB962C8B-B14F-4D97-AF65-F5344CB8AC3E}">
        <p14:creationId xmlns:p14="http://schemas.microsoft.com/office/powerpoint/2010/main" val="184348236"/>
      </p:ext>
    </p:extLst>
  </p:cSld>
  <p:clrMapOvr>
    <a:masterClrMapping/>
  </p:clrMapOvr>
  <p:transition spd="slow">
    <p:cove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Exercise 2c: Bridge Competition take 2!</a:t>
            </a:r>
          </a:p>
        </p:txBody>
      </p:sp>
      <p:sp>
        <p:nvSpPr>
          <p:cNvPr id="3" name="Content Placeholder 2"/>
          <p:cNvSpPr>
            <a:spLocks noGrp="1"/>
          </p:cNvSpPr>
          <p:nvPr>
            <p:ph idx="1"/>
          </p:nvPr>
        </p:nvSpPr>
        <p:spPr>
          <a:xfrm>
            <a:off x="685801" y="1981123"/>
            <a:ext cx="5714999" cy="3810077"/>
          </a:xfrm>
        </p:spPr>
        <p:txBody>
          <a:bodyPr>
            <a:normAutofit lnSpcReduction="10000"/>
          </a:bodyPr>
          <a:lstStyle/>
          <a:p>
            <a:r>
              <a:rPr lang="en-US" dirty="0">
                <a:latin typeface="Narkisim" panose="020E0502050101010101" pitchFamily="34" charset="-79"/>
                <a:cs typeface="Narkisim" panose="020E0502050101010101" pitchFamily="34" charset="-79"/>
              </a:rPr>
              <a:t>Now that we know a little bit more about the 3 types of stresses: Tension, Compression, and Bending; we are going to see if we can apply that knowledge to produce a stronger bridge!</a:t>
            </a:r>
          </a:p>
          <a:p>
            <a:r>
              <a:rPr lang="en-US" dirty="0">
                <a:latin typeface="Narkisim" panose="020E0502050101010101" pitchFamily="34" charset="-79"/>
                <a:cs typeface="Narkisim" panose="020E0502050101010101" pitchFamily="34" charset="-79"/>
              </a:rPr>
              <a:t>Civil engineers use the principles all the time to create what we call </a:t>
            </a:r>
            <a:r>
              <a:rPr lang="en-US" i="1" dirty="0">
                <a:latin typeface="Narkisim" panose="020E0502050101010101" pitchFamily="34" charset="-79"/>
                <a:cs typeface="Narkisim" panose="020E0502050101010101" pitchFamily="34" charset="-79"/>
              </a:rPr>
              <a:t>Truss Bridges, </a:t>
            </a:r>
            <a:r>
              <a:rPr lang="en-US" dirty="0">
                <a:latin typeface="Narkisim" panose="020E0502050101010101" pitchFamily="34" charset="-79"/>
                <a:cs typeface="Narkisim" panose="020E0502050101010101" pitchFamily="34" charset="-79"/>
              </a:rPr>
              <a:t>which were developed by looking at nature for a blueprint like we discussed in Unit 1. These bridges are very simple in design but they are very sturdy. </a:t>
            </a:r>
          </a:p>
          <a:p>
            <a:r>
              <a:rPr lang="en-US" dirty="0">
                <a:latin typeface="Narkisim" panose="020E0502050101010101" pitchFamily="34" charset="-79"/>
                <a:cs typeface="Narkisim" panose="020E0502050101010101" pitchFamily="34" charset="-79"/>
              </a:rPr>
              <a:t>A Truss is built in such a way that each member of the unit distributes the weight of the load to reduce bending stress. This most commonly comes in the form of triangles that form an arch.</a:t>
            </a:r>
          </a:p>
        </p:txBody>
      </p:sp>
      <p:pic>
        <p:nvPicPr>
          <p:cNvPr id="4" name="Picture 3"/>
          <p:cNvPicPr>
            <a:picLocks noChangeAspect="1"/>
          </p:cNvPicPr>
          <p:nvPr/>
        </p:nvPicPr>
        <p:blipFill>
          <a:blip r:embed="rId2"/>
          <a:stretch>
            <a:fillRect/>
          </a:stretch>
        </p:blipFill>
        <p:spPr>
          <a:xfrm>
            <a:off x="6525321" y="1981124"/>
            <a:ext cx="4991489" cy="2503478"/>
          </a:xfrm>
          <a:prstGeom prst="rect">
            <a:avLst/>
          </a:prstGeom>
        </p:spPr>
      </p:pic>
      <p:pic>
        <p:nvPicPr>
          <p:cNvPr id="6" name="Picture 5"/>
          <p:cNvPicPr>
            <a:picLocks noChangeAspect="1"/>
          </p:cNvPicPr>
          <p:nvPr/>
        </p:nvPicPr>
        <p:blipFill>
          <a:blip r:embed="rId3"/>
          <a:stretch>
            <a:fillRect/>
          </a:stretch>
        </p:blipFill>
        <p:spPr>
          <a:xfrm>
            <a:off x="6525321" y="4651085"/>
            <a:ext cx="4991489" cy="1222345"/>
          </a:xfrm>
          <a:prstGeom prst="rect">
            <a:avLst/>
          </a:prstGeom>
        </p:spPr>
      </p:pic>
    </p:spTree>
    <p:extLst>
      <p:ext uri="{BB962C8B-B14F-4D97-AF65-F5344CB8AC3E}">
        <p14:creationId xmlns:p14="http://schemas.microsoft.com/office/powerpoint/2010/main" val="1695169388"/>
      </p:ext>
    </p:extLst>
  </p:cSld>
  <p:clrMapOvr>
    <a:masterClrMapping/>
  </p:clrMapOvr>
  <p:transition spd="slow">
    <p:cove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Bridge </a:t>
            </a:r>
            <a:r>
              <a:rPr lang="en-US" dirty="0" err="1"/>
              <a:t>Competiton</a:t>
            </a:r>
            <a:r>
              <a:rPr lang="en-US" dirty="0"/>
              <a:t> take 2</a:t>
            </a:r>
          </a:p>
        </p:txBody>
      </p:sp>
      <p:sp>
        <p:nvSpPr>
          <p:cNvPr id="3" name="Content Placeholder 2"/>
          <p:cNvSpPr>
            <a:spLocks noGrp="1"/>
          </p:cNvSpPr>
          <p:nvPr>
            <p:ph idx="1"/>
          </p:nvPr>
        </p:nvSpPr>
        <p:spPr>
          <a:xfrm>
            <a:off x="685801" y="1723427"/>
            <a:ext cx="10131425" cy="2658332"/>
          </a:xfrm>
        </p:spPr>
        <p:txBody>
          <a:bodyPr>
            <a:normAutofit lnSpcReduction="10000"/>
          </a:bodyPr>
          <a:lstStyle/>
          <a:p>
            <a:r>
              <a:rPr lang="en-US" i="1" dirty="0">
                <a:latin typeface="Narkisim" panose="020E0502050101010101" pitchFamily="34" charset="-79"/>
                <a:cs typeface="Narkisim" panose="020E0502050101010101" pitchFamily="34" charset="-79"/>
              </a:rPr>
              <a:t>Quadrupeds</a:t>
            </a:r>
            <a:r>
              <a:rPr lang="en-US" dirty="0">
                <a:latin typeface="Narkisim" panose="020E0502050101010101" pitchFamily="34" charset="-79"/>
                <a:cs typeface="Narkisim" panose="020E0502050101010101" pitchFamily="34" charset="-79"/>
              </a:rPr>
              <a:t> such as apes and humans have a similar arch in their spine that helps to relieve the stresses of tension and bending.</a:t>
            </a:r>
          </a:p>
          <a:p>
            <a:r>
              <a:rPr lang="en-US" dirty="0">
                <a:latin typeface="Narkisim" panose="020E0502050101010101" pitchFamily="34" charset="-79"/>
                <a:cs typeface="Narkisim" panose="020E0502050101010101" pitchFamily="34" charset="-79"/>
              </a:rPr>
              <a:t>In the second trial of our Bridge Building experiment, each group will have the opportunity to build a new bridge that mimics the design that we have seen in Truss Bridges and Quadrupeds.</a:t>
            </a:r>
          </a:p>
          <a:p>
            <a:r>
              <a:rPr lang="en-US" dirty="0">
                <a:latin typeface="Narkisim" panose="020E0502050101010101" pitchFamily="34" charset="-79"/>
                <a:cs typeface="Narkisim" panose="020E0502050101010101" pitchFamily="34" charset="-79"/>
              </a:rPr>
              <a:t>Use the web to observe the structure of many skeletons to see the way that the hips and backbone support weight.</a:t>
            </a:r>
          </a:p>
          <a:p>
            <a:r>
              <a:rPr lang="en-US" dirty="0">
                <a:latin typeface="Narkisim" panose="020E0502050101010101" pitchFamily="34" charset="-79"/>
                <a:cs typeface="Narkisim" panose="020E0502050101010101" pitchFamily="34" charset="-79"/>
              </a:rPr>
              <a:t>Once you have completed your research, use the same design as Exercise 2a to create and test your bridges!</a:t>
            </a:r>
          </a:p>
        </p:txBody>
      </p:sp>
      <p:pic>
        <p:nvPicPr>
          <p:cNvPr id="4" name="Picture 3"/>
          <p:cNvPicPr>
            <a:picLocks noChangeAspect="1"/>
          </p:cNvPicPr>
          <p:nvPr/>
        </p:nvPicPr>
        <p:blipFill>
          <a:blip r:embed="rId2"/>
          <a:stretch>
            <a:fillRect/>
          </a:stretch>
        </p:blipFill>
        <p:spPr>
          <a:xfrm>
            <a:off x="601884" y="4820649"/>
            <a:ext cx="3090440" cy="1436931"/>
          </a:xfrm>
          <a:prstGeom prst="rect">
            <a:avLst/>
          </a:prstGeom>
        </p:spPr>
      </p:pic>
      <p:pic>
        <p:nvPicPr>
          <p:cNvPr id="5" name="Picture 4"/>
          <p:cNvPicPr>
            <a:picLocks noChangeAspect="1"/>
          </p:cNvPicPr>
          <p:nvPr/>
        </p:nvPicPr>
        <p:blipFill>
          <a:blip r:embed="rId3"/>
          <a:stretch>
            <a:fillRect/>
          </a:stretch>
        </p:blipFill>
        <p:spPr>
          <a:xfrm>
            <a:off x="4089378" y="4355707"/>
            <a:ext cx="2928413" cy="1927924"/>
          </a:xfrm>
          <a:prstGeom prst="rect">
            <a:avLst/>
          </a:prstGeom>
        </p:spPr>
      </p:pic>
      <p:pic>
        <p:nvPicPr>
          <p:cNvPr id="6" name="Picture 5"/>
          <p:cNvPicPr>
            <a:picLocks noChangeAspect="1"/>
          </p:cNvPicPr>
          <p:nvPr/>
        </p:nvPicPr>
        <p:blipFill>
          <a:blip r:embed="rId4"/>
          <a:stretch>
            <a:fillRect/>
          </a:stretch>
        </p:blipFill>
        <p:spPr>
          <a:xfrm>
            <a:off x="7681824" y="4381758"/>
            <a:ext cx="3047908" cy="1875822"/>
          </a:xfrm>
          <a:prstGeom prst="rect">
            <a:avLst/>
          </a:prstGeom>
        </p:spPr>
      </p:pic>
    </p:spTree>
    <p:extLst>
      <p:ext uri="{BB962C8B-B14F-4D97-AF65-F5344CB8AC3E}">
        <p14:creationId xmlns:p14="http://schemas.microsoft.com/office/powerpoint/2010/main" val="2726010247"/>
      </p:ext>
    </p:extLst>
  </p:cSld>
  <p:clrMapOvr>
    <a:masterClrMapping/>
  </p:clrMapOvr>
  <p:transition spd="slow">
    <p:cove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Section 3: Jaws as Levers</a:t>
            </a:r>
          </a:p>
        </p:txBody>
      </p:sp>
      <p:sp>
        <p:nvSpPr>
          <p:cNvPr id="3" name="Content Placeholder 2"/>
          <p:cNvSpPr>
            <a:spLocks noGrp="1"/>
          </p:cNvSpPr>
          <p:nvPr>
            <p:ph idx="1"/>
          </p:nvPr>
        </p:nvSpPr>
        <p:spPr>
          <a:xfrm>
            <a:off x="685802" y="2142067"/>
            <a:ext cx="7720262" cy="3649133"/>
          </a:xfrm>
        </p:spPr>
        <p:txBody>
          <a:bodyPr/>
          <a:lstStyle/>
          <a:p>
            <a:r>
              <a:rPr lang="en-US" dirty="0">
                <a:latin typeface="Narkisim" panose="020E0502050101010101" pitchFamily="34" charset="-79"/>
                <a:cs typeface="Narkisim" panose="020E0502050101010101" pitchFamily="34" charset="-79"/>
              </a:rPr>
              <a:t>You may not have thought of it before, but we use levers everyday. Our jaws, and any set of jaws that creatures have, are a great example of a lever.</a:t>
            </a:r>
          </a:p>
          <a:p>
            <a:r>
              <a:rPr lang="en-US" dirty="0">
                <a:latin typeface="Narkisim" panose="020E0502050101010101" pitchFamily="34" charset="-79"/>
                <a:cs typeface="Narkisim" panose="020E0502050101010101" pitchFamily="34" charset="-79"/>
              </a:rPr>
              <a:t>A lever is commonly known as a simple machine that is used to move heavy objects or gain a mechanical advantage in applying force to an object (like chewing food).</a:t>
            </a:r>
          </a:p>
          <a:p>
            <a:r>
              <a:rPr lang="en-US" dirty="0">
                <a:latin typeface="Narkisim" panose="020E0502050101010101" pitchFamily="34" charset="-79"/>
                <a:cs typeface="Narkisim" panose="020E0502050101010101" pitchFamily="34" charset="-79"/>
              </a:rPr>
              <a:t>There are 3 types of levers, called classes, that differ in the positioning of the fulcrum, load, and effort elements.</a:t>
            </a:r>
          </a:p>
          <a:p>
            <a:r>
              <a:rPr lang="en-US" dirty="0">
                <a:latin typeface="Narkisim" panose="020E0502050101010101" pitchFamily="34" charset="-79"/>
                <a:cs typeface="Narkisim" panose="020E0502050101010101" pitchFamily="34" charset="-79"/>
              </a:rPr>
              <a:t>In this unit we will be exploring the usefulness of Class 1 levers in nature by working through a series of exercises.</a:t>
            </a:r>
          </a:p>
        </p:txBody>
      </p:sp>
      <p:pic>
        <p:nvPicPr>
          <p:cNvPr id="4" name="Picture 3"/>
          <p:cNvPicPr>
            <a:picLocks noChangeAspect="1"/>
          </p:cNvPicPr>
          <p:nvPr/>
        </p:nvPicPr>
        <p:blipFill>
          <a:blip r:embed="rId2"/>
          <a:stretch>
            <a:fillRect/>
          </a:stretch>
        </p:blipFill>
        <p:spPr>
          <a:xfrm>
            <a:off x="5215152" y="5634307"/>
            <a:ext cx="1002347" cy="626484"/>
          </a:xfrm>
          <a:prstGeom prst="rect">
            <a:avLst/>
          </a:prstGeom>
        </p:spPr>
      </p:pic>
      <p:pic>
        <p:nvPicPr>
          <p:cNvPr id="5" name="Picture 4"/>
          <p:cNvPicPr>
            <a:picLocks noChangeAspect="1"/>
          </p:cNvPicPr>
          <p:nvPr/>
        </p:nvPicPr>
        <p:blipFill>
          <a:blip r:embed="rId3"/>
          <a:stretch>
            <a:fillRect/>
          </a:stretch>
        </p:blipFill>
        <p:spPr>
          <a:xfrm>
            <a:off x="8566485" y="1267544"/>
            <a:ext cx="2250740" cy="3649807"/>
          </a:xfrm>
          <a:prstGeom prst="rect">
            <a:avLst/>
          </a:prstGeom>
        </p:spPr>
      </p:pic>
      <p:pic>
        <p:nvPicPr>
          <p:cNvPr id="6" name="Picture 5"/>
          <p:cNvPicPr>
            <a:picLocks noChangeAspect="1"/>
          </p:cNvPicPr>
          <p:nvPr/>
        </p:nvPicPr>
        <p:blipFill>
          <a:blip r:embed="rId4"/>
          <a:stretch>
            <a:fillRect/>
          </a:stretch>
        </p:blipFill>
        <p:spPr>
          <a:xfrm>
            <a:off x="6219710" y="5892118"/>
            <a:ext cx="1077706" cy="716127"/>
          </a:xfrm>
          <a:prstGeom prst="rect">
            <a:avLst/>
          </a:prstGeom>
        </p:spPr>
      </p:pic>
      <p:pic>
        <p:nvPicPr>
          <p:cNvPr id="7" name="Picture 6"/>
          <p:cNvPicPr>
            <a:picLocks noChangeAspect="1"/>
          </p:cNvPicPr>
          <p:nvPr/>
        </p:nvPicPr>
        <p:blipFill>
          <a:blip r:embed="rId5"/>
          <a:stretch>
            <a:fillRect/>
          </a:stretch>
        </p:blipFill>
        <p:spPr>
          <a:xfrm>
            <a:off x="7299627" y="5414976"/>
            <a:ext cx="1201021" cy="744131"/>
          </a:xfrm>
          <a:prstGeom prst="rect">
            <a:avLst/>
          </a:prstGeom>
        </p:spPr>
      </p:pic>
      <p:pic>
        <p:nvPicPr>
          <p:cNvPr id="8" name="Picture 7"/>
          <p:cNvPicPr>
            <a:picLocks noChangeAspect="1"/>
          </p:cNvPicPr>
          <p:nvPr/>
        </p:nvPicPr>
        <p:blipFill>
          <a:blip r:embed="rId6"/>
          <a:stretch>
            <a:fillRect/>
          </a:stretch>
        </p:blipFill>
        <p:spPr>
          <a:xfrm>
            <a:off x="8502859" y="5623021"/>
            <a:ext cx="1544231" cy="992746"/>
          </a:xfrm>
          <a:prstGeom prst="rect">
            <a:avLst/>
          </a:prstGeom>
        </p:spPr>
      </p:pic>
      <p:pic>
        <p:nvPicPr>
          <p:cNvPr id="9" name="Picture 8"/>
          <p:cNvPicPr>
            <a:picLocks noChangeAspect="1"/>
          </p:cNvPicPr>
          <p:nvPr/>
        </p:nvPicPr>
        <p:blipFill>
          <a:blip r:embed="rId7"/>
          <a:stretch>
            <a:fillRect/>
          </a:stretch>
        </p:blipFill>
        <p:spPr>
          <a:xfrm>
            <a:off x="10051512" y="5255114"/>
            <a:ext cx="1531426" cy="920704"/>
          </a:xfrm>
          <a:prstGeom prst="rect">
            <a:avLst/>
          </a:prstGeom>
        </p:spPr>
      </p:pic>
    </p:spTree>
    <p:extLst>
      <p:ext uri="{BB962C8B-B14F-4D97-AF65-F5344CB8AC3E}">
        <p14:creationId xmlns:p14="http://schemas.microsoft.com/office/powerpoint/2010/main" val="2688651936"/>
      </p:ext>
    </p:extLst>
  </p:cSld>
  <p:clrMapOvr>
    <a:masterClrMapping/>
  </p:clrMapOvr>
  <p:transition spd="slow">
    <p:cove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Exercise 3a: The Lever: a simple machine</a:t>
            </a:r>
          </a:p>
        </p:txBody>
      </p:sp>
      <p:sp>
        <p:nvSpPr>
          <p:cNvPr id="3" name="Content Placeholder 2"/>
          <p:cNvSpPr>
            <a:spLocks noGrp="1"/>
          </p:cNvSpPr>
          <p:nvPr>
            <p:ph idx="1"/>
          </p:nvPr>
        </p:nvSpPr>
        <p:spPr>
          <a:xfrm>
            <a:off x="685801" y="2142066"/>
            <a:ext cx="9791787" cy="3801533"/>
          </a:xfrm>
        </p:spPr>
        <p:txBody>
          <a:bodyPr>
            <a:normAutofit/>
          </a:bodyPr>
          <a:lstStyle/>
          <a:p>
            <a:r>
              <a:rPr lang="en-US" dirty="0">
                <a:latin typeface="Narkisim" panose="020E0502050101010101" pitchFamily="34" charset="-79"/>
                <a:cs typeface="Narkisim" panose="020E0502050101010101" pitchFamily="34" charset="-79"/>
              </a:rPr>
              <a:t>Levers usually consist of a solid beam that can rotate on a support called the </a:t>
            </a:r>
            <a:r>
              <a:rPr lang="en-US" i="1" dirty="0">
                <a:latin typeface="Narkisim" panose="020E0502050101010101" pitchFamily="34" charset="-79"/>
                <a:cs typeface="Narkisim" panose="020E0502050101010101" pitchFamily="34" charset="-79"/>
              </a:rPr>
              <a:t>fulcrum</a:t>
            </a:r>
          </a:p>
          <a:p>
            <a:r>
              <a:rPr lang="en-US" i="1" dirty="0">
                <a:latin typeface="Narkisim" panose="020E0502050101010101" pitchFamily="34" charset="-79"/>
                <a:cs typeface="Narkisim" panose="020E0502050101010101" pitchFamily="34" charset="-79"/>
              </a:rPr>
              <a:t>Power </a:t>
            </a:r>
            <a:r>
              <a:rPr lang="en-US" dirty="0">
                <a:latin typeface="Narkisim" panose="020E0502050101010101" pitchFamily="34" charset="-79"/>
                <a:cs typeface="Narkisim" panose="020E0502050101010101" pitchFamily="34" charset="-79"/>
              </a:rPr>
              <a:t>is known as the rate of doing work, and is measured by multiplying the force applied to an object by the velocity of that object.</a:t>
            </a:r>
          </a:p>
          <a:p>
            <a:r>
              <a:rPr lang="en-US" dirty="0">
                <a:latin typeface="Narkisim" panose="020E0502050101010101" pitchFamily="34" charset="-79"/>
                <a:cs typeface="Narkisim" panose="020E0502050101010101" pitchFamily="34" charset="-79"/>
              </a:rPr>
              <a:t>The </a:t>
            </a:r>
            <a:r>
              <a:rPr lang="en-US" i="1" dirty="0">
                <a:latin typeface="Narkisim" panose="020E0502050101010101" pitchFamily="34" charset="-79"/>
                <a:cs typeface="Narkisim" panose="020E0502050101010101" pitchFamily="34" charset="-79"/>
              </a:rPr>
              <a:t>Law of the Lever </a:t>
            </a:r>
            <a:r>
              <a:rPr lang="en-US" dirty="0">
                <a:latin typeface="Narkisim" panose="020E0502050101010101" pitchFamily="34" charset="-79"/>
                <a:cs typeface="Narkisim" panose="020E0502050101010101" pitchFamily="34" charset="-79"/>
              </a:rPr>
              <a:t>is a ratio used to describe the relationship between force applied and the subsequent force output based on the length of the lever.</a:t>
            </a:r>
          </a:p>
          <a:p>
            <a:r>
              <a:rPr lang="en-US" dirty="0">
                <a:latin typeface="Narkisim" panose="020E0502050101010101" pitchFamily="34" charset="-79"/>
                <a:cs typeface="Narkisim" panose="020E0502050101010101" pitchFamily="34" charset="-79"/>
              </a:rPr>
              <a:t>In the following exercises you will physically explore how changing the position of the fulcrum affects the </a:t>
            </a:r>
            <a:r>
              <a:rPr lang="en-US" i="1" dirty="0">
                <a:latin typeface="Narkisim" panose="020E0502050101010101" pitchFamily="34" charset="-79"/>
                <a:cs typeface="Narkisim" panose="020E0502050101010101" pitchFamily="34" charset="-79"/>
              </a:rPr>
              <a:t>mechanical advantage </a:t>
            </a:r>
            <a:r>
              <a:rPr lang="en-US" dirty="0">
                <a:latin typeface="Narkisim" panose="020E0502050101010101" pitchFamily="34" charset="-79"/>
                <a:cs typeface="Narkisim" panose="020E0502050101010101" pitchFamily="34" charset="-79"/>
              </a:rPr>
              <a:t>of the lever.</a:t>
            </a:r>
          </a:p>
          <a:p>
            <a:pPr marL="0" indent="0">
              <a:buNone/>
            </a:pPr>
            <a:endParaRPr lang="en-US" dirty="0">
              <a:latin typeface="Narkisim" panose="020E0502050101010101" pitchFamily="34" charset="-79"/>
              <a:cs typeface="Narkisim" panose="020E0502050101010101" pitchFamily="34" charset="-79"/>
            </a:endParaRPr>
          </a:p>
          <a:p>
            <a:pPr lvl="1"/>
            <a:r>
              <a:rPr lang="en-US" dirty="0">
                <a:latin typeface="Narkisim" panose="020E0502050101010101" pitchFamily="34" charset="-79"/>
                <a:cs typeface="Narkisim" panose="020E0502050101010101" pitchFamily="34" charset="-79"/>
              </a:rPr>
              <a:t>Refer to the workbook for specifics and											for formulas.</a:t>
            </a:r>
          </a:p>
        </p:txBody>
      </p:sp>
      <p:pic>
        <p:nvPicPr>
          <p:cNvPr id="4" name="Picture 3"/>
          <p:cNvPicPr>
            <a:picLocks noChangeAspect="1"/>
          </p:cNvPicPr>
          <p:nvPr/>
        </p:nvPicPr>
        <p:blipFill>
          <a:blip r:embed="rId2"/>
          <a:stretch>
            <a:fillRect/>
          </a:stretch>
        </p:blipFill>
        <p:spPr>
          <a:xfrm>
            <a:off x="6088284" y="4721215"/>
            <a:ext cx="4883967" cy="1798359"/>
          </a:xfrm>
          <a:prstGeom prst="rect">
            <a:avLst/>
          </a:prstGeom>
        </p:spPr>
      </p:pic>
    </p:spTree>
    <p:extLst>
      <p:ext uri="{BB962C8B-B14F-4D97-AF65-F5344CB8AC3E}">
        <p14:creationId xmlns:p14="http://schemas.microsoft.com/office/powerpoint/2010/main" val="2221517993"/>
      </p:ext>
    </p:extLst>
  </p:cSld>
  <p:clrMapOvr>
    <a:masterClrMapping/>
  </p:clrMapOvr>
  <p:transition spd="slow">
    <p:cove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Exercise 3b: The vertebrate jaw</a:t>
            </a:r>
          </a:p>
        </p:txBody>
      </p:sp>
      <p:sp>
        <p:nvSpPr>
          <p:cNvPr id="3" name="Content Placeholder 2"/>
          <p:cNvSpPr>
            <a:spLocks noGrp="1"/>
          </p:cNvSpPr>
          <p:nvPr>
            <p:ph idx="1"/>
          </p:nvPr>
        </p:nvSpPr>
        <p:spPr>
          <a:xfrm>
            <a:off x="685801" y="2142067"/>
            <a:ext cx="9555045" cy="2040577"/>
          </a:xfrm>
        </p:spPr>
        <p:txBody>
          <a:bodyPr>
            <a:normAutofit/>
          </a:bodyPr>
          <a:lstStyle/>
          <a:p>
            <a:r>
              <a:rPr lang="en-US" dirty="0">
                <a:latin typeface="Narkisim" panose="020E0502050101010101" pitchFamily="34" charset="-79"/>
                <a:cs typeface="Narkisim" panose="020E0502050101010101" pitchFamily="34" charset="-79"/>
              </a:rPr>
              <a:t>The development of jaws in early fish is considered as one of the greatest advances in vertebrate history.</a:t>
            </a:r>
          </a:p>
          <a:p>
            <a:r>
              <a:rPr lang="en-US" dirty="0">
                <a:latin typeface="Narkisim" panose="020E0502050101010101" pitchFamily="34" charset="-79"/>
                <a:cs typeface="Narkisim" panose="020E0502050101010101" pitchFamily="34" charset="-79"/>
              </a:rPr>
              <a:t>Jaws appear to have formed from the front-most gill arches in fish and consist of upper and lower structures that are used to grasp or manipulate food.</a:t>
            </a:r>
          </a:p>
          <a:p>
            <a:endParaRPr lang="en-US" dirty="0"/>
          </a:p>
          <a:p>
            <a:endParaRPr lang="en-US" dirty="0"/>
          </a:p>
          <a:p>
            <a:pPr marL="0" indent="0">
              <a:buNone/>
            </a:pPr>
            <a:endParaRPr lang="en-US" dirty="0"/>
          </a:p>
        </p:txBody>
      </p:sp>
      <p:pic>
        <p:nvPicPr>
          <p:cNvPr id="4" name="Picture 3"/>
          <p:cNvPicPr>
            <a:picLocks noChangeAspect="1"/>
          </p:cNvPicPr>
          <p:nvPr/>
        </p:nvPicPr>
        <p:blipFill>
          <a:blip r:embed="rId2"/>
          <a:stretch>
            <a:fillRect/>
          </a:stretch>
        </p:blipFill>
        <p:spPr>
          <a:xfrm>
            <a:off x="3417678" y="5127755"/>
            <a:ext cx="3217900" cy="1235974"/>
          </a:xfrm>
          <a:prstGeom prst="rect">
            <a:avLst/>
          </a:prstGeom>
        </p:spPr>
      </p:pic>
      <p:sp>
        <p:nvSpPr>
          <p:cNvPr id="6" name="TextBox 5"/>
          <p:cNvSpPr txBox="1"/>
          <p:nvPr/>
        </p:nvSpPr>
        <p:spPr>
          <a:xfrm>
            <a:off x="685801" y="3245562"/>
            <a:ext cx="5152767" cy="1882567"/>
          </a:xfrm>
          <a:prstGeom prst="rect">
            <a:avLst/>
          </a:prstGeom>
          <a:noFill/>
        </p:spPr>
        <p:txBody>
          <a:bodyPr wrap="square" rtlCol="0">
            <a:spAutoFit/>
          </a:bodyPr>
          <a:lstStyle/>
          <a:p>
            <a:pPr marL="285750" lvl="0" indent="-285750">
              <a:spcAft>
                <a:spcPts val="1000"/>
              </a:spcAft>
              <a:buClr>
                <a:prstClr val="white"/>
              </a:buClr>
              <a:buSzPct val="100000"/>
              <a:buFont typeface="Arial"/>
              <a:buChar char="•"/>
            </a:pPr>
            <a:r>
              <a:rPr lang="en-US" dirty="0">
                <a:solidFill>
                  <a:prstClr val="white"/>
                </a:solidFill>
                <a:latin typeface="Narkisim" panose="020E0502050101010101" pitchFamily="34" charset="-79"/>
                <a:cs typeface="Narkisim" panose="020E0502050101010101" pitchFamily="34" charset="-79"/>
              </a:rPr>
              <a:t>This structure is very similar to the class 1 lever that we commonly use, a pair of pliers.</a:t>
            </a:r>
          </a:p>
          <a:p>
            <a:pPr marL="285750" lvl="0" indent="-285750">
              <a:spcAft>
                <a:spcPts val="1000"/>
              </a:spcAft>
              <a:buClr>
                <a:prstClr val="white"/>
              </a:buClr>
              <a:buSzPct val="100000"/>
              <a:buFont typeface="Arial"/>
              <a:buChar char="•"/>
            </a:pPr>
            <a:r>
              <a:rPr lang="en-US" dirty="0">
                <a:solidFill>
                  <a:prstClr val="white"/>
                </a:solidFill>
                <a:latin typeface="Narkisim" panose="020E0502050101010101" pitchFamily="34" charset="-79"/>
                <a:cs typeface="Narkisim" panose="020E0502050101010101" pitchFamily="34" charset="-79"/>
              </a:rPr>
              <a:t>In this exercise we will be looking at different sizes and shapes of pliers to explore the relationship between jaw shape and dietary preference in fish and birds.</a:t>
            </a:r>
          </a:p>
        </p:txBody>
      </p:sp>
      <p:pic>
        <p:nvPicPr>
          <p:cNvPr id="7" name="Picture 6"/>
          <p:cNvPicPr>
            <a:picLocks noChangeAspect="1"/>
          </p:cNvPicPr>
          <p:nvPr/>
        </p:nvPicPr>
        <p:blipFill>
          <a:blip r:embed="rId3"/>
          <a:stretch>
            <a:fillRect/>
          </a:stretch>
        </p:blipFill>
        <p:spPr>
          <a:xfrm>
            <a:off x="7089873" y="4372259"/>
            <a:ext cx="3150973" cy="1991469"/>
          </a:xfrm>
          <a:prstGeom prst="rect">
            <a:avLst/>
          </a:prstGeom>
        </p:spPr>
      </p:pic>
      <p:pic>
        <p:nvPicPr>
          <p:cNvPr id="8" name="Picture 7"/>
          <p:cNvPicPr>
            <a:picLocks noChangeAspect="1"/>
          </p:cNvPicPr>
          <p:nvPr/>
        </p:nvPicPr>
        <p:blipFill>
          <a:blip r:embed="rId4"/>
          <a:stretch>
            <a:fillRect/>
          </a:stretch>
        </p:blipFill>
        <p:spPr>
          <a:xfrm>
            <a:off x="1061847" y="5134091"/>
            <a:ext cx="1977915" cy="1229637"/>
          </a:xfrm>
          <a:prstGeom prst="rect">
            <a:avLst/>
          </a:prstGeom>
        </p:spPr>
      </p:pic>
      <p:pic>
        <p:nvPicPr>
          <p:cNvPr id="11" name="Picture 10"/>
          <p:cNvPicPr>
            <a:picLocks noChangeAspect="1"/>
          </p:cNvPicPr>
          <p:nvPr/>
        </p:nvPicPr>
        <p:blipFill>
          <a:blip r:embed="rId5"/>
          <a:stretch>
            <a:fillRect/>
          </a:stretch>
        </p:blipFill>
        <p:spPr>
          <a:xfrm>
            <a:off x="7722973" y="3209632"/>
            <a:ext cx="2517873" cy="944228"/>
          </a:xfrm>
          <a:prstGeom prst="rect">
            <a:avLst/>
          </a:prstGeom>
        </p:spPr>
      </p:pic>
      <p:pic>
        <p:nvPicPr>
          <p:cNvPr id="12" name="Picture 11"/>
          <p:cNvPicPr>
            <a:picLocks noChangeAspect="1"/>
          </p:cNvPicPr>
          <p:nvPr/>
        </p:nvPicPr>
        <p:blipFill>
          <a:blip r:embed="rId6"/>
          <a:stretch>
            <a:fillRect/>
          </a:stretch>
        </p:blipFill>
        <p:spPr>
          <a:xfrm>
            <a:off x="6076233" y="3449330"/>
            <a:ext cx="1409075" cy="733314"/>
          </a:xfrm>
          <a:prstGeom prst="rect">
            <a:avLst/>
          </a:prstGeom>
        </p:spPr>
      </p:pic>
    </p:spTree>
    <p:extLst>
      <p:ext uri="{BB962C8B-B14F-4D97-AF65-F5344CB8AC3E}">
        <p14:creationId xmlns:p14="http://schemas.microsoft.com/office/powerpoint/2010/main" val="2861225693"/>
      </p:ext>
    </p:extLst>
  </p:cSld>
  <p:clrMapOvr>
    <a:masterClrMapping/>
  </p:clrMapOvr>
  <p:transition spd="slow">
    <p:cove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Section 4: Projectile Motion</a:t>
            </a:r>
          </a:p>
        </p:txBody>
      </p:sp>
      <p:sp>
        <p:nvSpPr>
          <p:cNvPr id="3" name="Content Placeholder 2"/>
          <p:cNvSpPr>
            <a:spLocks noGrp="1"/>
          </p:cNvSpPr>
          <p:nvPr>
            <p:ph idx="1"/>
          </p:nvPr>
        </p:nvSpPr>
        <p:spPr>
          <a:xfrm>
            <a:off x="685802" y="2065867"/>
            <a:ext cx="5925064" cy="4137225"/>
          </a:xfrm>
        </p:spPr>
        <p:txBody>
          <a:bodyPr/>
          <a:lstStyle/>
          <a:p>
            <a:r>
              <a:rPr lang="en-US" dirty="0">
                <a:latin typeface="Narkisim" panose="020E0502050101010101" pitchFamily="34" charset="-79"/>
                <a:cs typeface="Narkisim" panose="020E0502050101010101" pitchFamily="34" charset="-79"/>
              </a:rPr>
              <a:t>Projectile motion is a physical principle that assumes that once and object is dropped or thrown (projected) it will continue in motion until it is influenced by the pull of gravity.</a:t>
            </a:r>
          </a:p>
          <a:p>
            <a:r>
              <a:rPr lang="en-US" dirty="0">
                <a:latin typeface="Narkisim" panose="020E0502050101010101" pitchFamily="34" charset="-79"/>
                <a:cs typeface="Narkisim" panose="020E0502050101010101" pitchFamily="34" charset="-79"/>
              </a:rPr>
              <a:t>Many organisms operate under the principles of projectile motion to drop from trees to escape predators, jump as a form of movement, or throw objects.</a:t>
            </a:r>
          </a:p>
          <a:p>
            <a:r>
              <a:rPr lang="en-US" dirty="0">
                <a:latin typeface="Narkisim" panose="020E0502050101010101" pitchFamily="34" charset="-79"/>
                <a:cs typeface="Narkisim" panose="020E0502050101010101" pitchFamily="34" charset="-79"/>
              </a:rPr>
              <a:t>In this unit we will perform exercises to help us further understand the horizontal and vertical aspects of projectile motion and how organisms operate under these principles.</a:t>
            </a:r>
          </a:p>
        </p:txBody>
      </p:sp>
      <p:pic>
        <p:nvPicPr>
          <p:cNvPr id="5" name="Picture 4"/>
          <p:cNvPicPr>
            <a:picLocks noChangeAspect="1"/>
          </p:cNvPicPr>
          <p:nvPr/>
        </p:nvPicPr>
        <p:blipFill>
          <a:blip r:embed="rId2"/>
          <a:stretch>
            <a:fillRect/>
          </a:stretch>
        </p:blipFill>
        <p:spPr>
          <a:xfrm>
            <a:off x="7196323" y="740781"/>
            <a:ext cx="4667727" cy="5741042"/>
          </a:xfrm>
          <a:prstGeom prst="rect">
            <a:avLst/>
          </a:prstGeom>
        </p:spPr>
      </p:pic>
    </p:spTree>
    <p:extLst>
      <p:ext uri="{BB962C8B-B14F-4D97-AF65-F5344CB8AC3E}">
        <p14:creationId xmlns:p14="http://schemas.microsoft.com/office/powerpoint/2010/main" val="826997104"/>
      </p:ext>
    </p:extLst>
  </p:cSld>
  <p:clrMapOvr>
    <a:masterClrMapping/>
  </p:clrMapOvr>
  <p:transition spd="slow">
    <p:cove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Exercise 4a: Free </a:t>
            </a:r>
            <a:r>
              <a:rPr lang="en-US" dirty="0" err="1"/>
              <a:t>Fallin</a:t>
            </a:r>
            <a:r>
              <a:rPr lang="en-US" dirty="0"/>
              <a:t>’!</a:t>
            </a:r>
          </a:p>
        </p:txBody>
      </p:sp>
      <p:sp>
        <p:nvSpPr>
          <p:cNvPr id="3" name="Content Placeholder 2"/>
          <p:cNvSpPr>
            <a:spLocks noGrp="1"/>
          </p:cNvSpPr>
          <p:nvPr>
            <p:ph idx="1"/>
          </p:nvPr>
        </p:nvSpPr>
        <p:spPr>
          <a:xfrm>
            <a:off x="685801" y="2142068"/>
            <a:ext cx="10131425" cy="2368148"/>
          </a:xfrm>
        </p:spPr>
        <p:txBody>
          <a:bodyPr/>
          <a:lstStyle/>
          <a:p>
            <a:r>
              <a:rPr lang="en-US" dirty="0">
                <a:latin typeface="Narkisim" panose="020E0502050101010101" pitchFamily="34" charset="-79"/>
                <a:cs typeface="Narkisim" panose="020E0502050101010101" pitchFamily="34" charset="-79"/>
              </a:rPr>
              <a:t>As we previously mentioned, creatures can fall from objects for many reasons, may to escape a predator, chase a competitor, look for a mate, or search for food.</a:t>
            </a:r>
          </a:p>
          <a:p>
            <a:r>
              <a:rPr lang="en-US" dirty="0">
                <a:latin typeface="Narkisim" panose="020E0502050101010101" pitchFamily="34" charset="-79"/>
                <a:cs typeface="Narkisim" panose="020E0502050101010101" pitchFamily="34" charset="-79"/>
              </a:rPr>
              <a:t>In this exercise we will explore the parameters of how long it will take an animal to reach the ground after falling from a branch, ledge or other source for any number of reasons.</a:t>
            </a:r>
          </a:p>
          <a:p>
            <a:endParaRPr lang="en-US" dirty="0"/>
          </a:p>
        </p:txBody>
      </p:sp>
      <p:pic>
        <p:nvPicPr>
          <p:cNvPr id="4" name="Picture 3"/>
          <p:cNvPicPr>
            <a:picLocks noChangeAspect="1"/>
          </p:cNvPicPr>
          <p:nvPr/>
        </p:nvPicPr>
        <p:blipFill>
          <a:blip r:embed="rId2"/>
          <a:stretch>
            <a:fillRect/>
          </a:stretch>
        </p:blipFill>
        <p:spPr>
          <a:xfrm>
            <a:off x="1064323" y="4008819"/>
            <a:ext cx="2840413" cy="2530877"/>
          </a:xfrm>
          <a:prstGeom prst="rect">
            <a:avLst/>
          </a:prstGeom>
        </p:spPr>
      </p:pic>
      <p:pic>
        <p:nvPicPr>
          <p:cNvPr id="5" name="Picture 4"/>
          <p:cNvPicPr>
            <a:picLocks noChangeAspect="1"/>
          </p:cNvPicPr>
          <p:nvPr/>
        </p:nvPicPr>
        <p:blipFill>
          <a:blip r:embed="rId3"/>
          <a:stretch>
            <a:fillRect/>
          </a:stretch>
        </p:blipFill>
        <p:spPr>
          <a:xfrm>
            <a:off x="4405390" y="4008819"/>
            <a:ext cx="6092847" cy="2530877"/>
          </a:xfrm>
          <a:prstGeom prst="rect">
            <a:avLst/>
          </a:prstGeom>
        </p:spPr>
      </p:pic>
    </p:spTree>
    <p:extLst>
      <p:ext uri="{BB962C8B-B14F-4D97-AF65-F5344CB8AC3E}">
        <p14:creationId xmlns:p14="http://schemas.microsoft.com/office/powerpoint/2010/main" val="66145896"/>
      </p:ext>
    </p:extLst>
  </p:cSld>
  <p:clrMapOvr>
    <a:masterClrMapping/>
  </p:clrMapOvr>
  <p:transition spd="slow">
    <p:cove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Exercise 4b: launching</a:t>
            </a:r>
          </a:p>
        </p:txBody>
      </p:sp>
      <p:sp>
        <p:nvSpPr>
          <p:cNvPr id="3" name="Content Placeholder 2"/>
          <p:cNvSpPr>
            <a:spLocks noGrp="1"/>
          </p:cNvSpPr>
          <p:nvPr>
            <p:ph idx="1"/>
          </p:nvPr>
        </p:nvSpPr>
        <p:spPr>
          <a:xfrm>
            <a:off x="685802" y="1668162"/>
            <a:ext cx="10426268" cy="4868561"/>
          </a:xfrm>
        </p:spPr>
        <p:txBody>
          <a:bodyPr>
            <a:normAutofit lnSpcReduction="10000"/>
          </a:bodyPr>
          <a:lstStyle/>
          <a:p>
            <a:r>
              <a:rPr lang="en-US" dirty="0">
                <a:latin typeface="Narkisim" panose="020E0502050101010101" pitchFamily="34" charset="-79"/>
                <a:cs typeface="Narkisim" panose="020E0502050101010101" pitchFamily="34" charset="-79"/>
              </a:rPr>
              <a:t>In exercise 4a we learned about projectile motion in terms of falling or being thrown in simply the vertical direction. </a:t>
            </a:r>
          </a:p>
          <a:p>
            <a:r>
              <a:rPr lang="en-US" dirty="0">
                <a:latin typeface="Narkisim" panose="020E0502050101010101" pitchFamily="34" charset="-79"/>
                <a:cs typeface="Narkisim" panose="020E0502050101010101" pitchFamily="34" charset="-79"/>
              </a:rPr>
              <a:t>There is a second form of projectile motion that includes the not only the vertical component, but also the horizontal component. This type of motion is also influenced by the angle at which the object is thrown.</a:t>
            </a:r>
          </a:p>
          <a:p>
            <a:r>
              <a:rPr lang="en-US" dirty="0">
                <a:latin typeface="Narkisim" panose="020E0502050101010101" pitchFamily="34" charset="-79"/>
                <a:cs typeface="Narkisim" panose="020E0502050101010101" pitchFamily="34" charset="-79"/>
              </a:rPr>
              <a:t>Many organisms across the planet operate under the principles of projection for various reasons. Spitting cobras shoot a stream of venom to deter potential predators while some monkeys will throw food or poop for the same purpose!</a:t>
            </a:r>
          </a:p>
          <a:p>
            <a:endParaRPr lang="en-US" dirty="0">
              <a:latin typeface="Narkisim" panose="020E0502050101010101" pitchFamily="34" charset="-79"/>
              <a:cs typeface="Narkisim" panose="020E0502050101010101" pitchFamily="34" charset="-79"/>
            </a:endParaRPr>
          </a:p>
          <a:p>
            <a:endParaRPr lang="en-US" dirty="0">
              <a:latin typeface="Narkisim" panose="020E0502050101010101" pitchFamily="34" charset="-79"/>
              <a:cs typeface="Narkisim" panose="020E0502050101010101" pitchFamily="34" charset="-79"/>
            </a:endParaRPr>
          </a:p>
          <a:p>
            <a:endParaRPr lang="en-US" dirty="0">
              <a:latin typeface="Narkisim" panose="020E0502050101010101" pitchFamily="34" charset="-79"/>
              <a:cs typeface="Narkisim" panose="020E0502050101010101" pitchFamily="34" charset="-79"/>
            </a:endParaRPr>
          </a:p>
          <a:p>
            <a:r>
              <a:rPr lang="en-US" dirty="0">
                <a:latin typeface="Narkisim" panose="020E0502050101010101" pitchFamily="34" charset="-79"/>
                <a:cs typeface="Narkisim" panose="020E0502050101010101" pitchFamily="34" charset="-79"/>
              </a:rPr>
              <a:t>Whatever the reason may be, these actions follow the rules of projectile motion in the horizontal and vertical planes.</a:t>
            </a:r>
          </a:p>
          <a:p>
            <a:r>
              <a:rPr lang="en-US" dirty="0">
                <a:latin typeface="Narkisim" panose="020E0502050101010101" pitchFamily="34" charset="-79"/>
                <a:cs typeface="Narkisim" panose="020E0502050101010101" pitchFamily="34" charset="-79"/>
              </a:rPr>
              <a:t>In this exercise we will examine the parameters of launching by using rockets to understand how launching differs from free fall.</a:t>
            </a:r>
          </a:p>
        </p:txBody>
      </p:sp>
      <p:pic>
        <p:nvPicPr>
          <p:cNvPr id="4" name="Picture 3"/>
          <p:cNvPicPr>
            <a:picLocks noChangeAspect="1"/>
          </p:cNvPicPr>
          <p:nvPr/>
        </p:nvPicPr>
        <p:blipFill>
          <a:blip r:embed="rId2"/>
          <a:stretch>
            <a:fillRect/>
          </a:stretch>
        </p:blipFill>
        <p:spPr>
          <a:xfrm>
            <a:off x="8168027" y="318034"/>
            <a:ext cx="1638961" cy="1354823"/>
          </a:xfrm>
          <a:prstGeom prst="rect">
            <a:avLst/>
          </a:prstGeom>
        </p:spPr>
      </p:pic>
      <p:pic>
        <p:nvPicPr>
          <p:cNvPr id="5" name="Picture 4"/>
          <p:cNvPicPr>
            <a:picLocks noChangeAspect="1"/>
          </p:cNvPicPr>
          <p:nvPr/>
        </p:nvPicPr>
        <p:blipFill>
          <a:blip r:embed="rId3"/>
          <a:stretch>
            <a:fillRect/>
          </a:stretch>
        </p:blipFill>
        <p:spPr>
          <a:xfrm>
            <a:off x="10140205" y="607401"/>
            <a:ext cx="1817030" cy="1316724"/>
          </a:xfrm>
          <a:prstGeom prst="rect">
            <a:avLst/>
          </a:prstGeom>
        </p:spPr>
      </p:pic>
      <p:pic>
        <p:nvPicPr>
          <p:cNvPr id="6" name="Picture 5"/>
          <p:cNvPicPr>
            <a:picLocks noChangeAspect="1"/>
          </p:cNvPicPr>
          <p:nvPr/>
        </p:nvPicPr>
        <p:blipFill>
          <a:blip r:embed="rId4"/>
          <a:stretch>
            <a:fillRect/>
          </a:stretch>
        </p:blipFill>
        <p:spPr>
          <a:xfrm>
            <a:off x="5898936" y="375908"/>
            <a:ext cx="1685755" cy="1344627"/>
          </a:xfrm>
          <a:prstGeom prst="rect">
            <a:avLst/>
          </a:prstGeom>
        </p:spPr>
      </p:pic>
    </p:spTree>
    <p:extLst>
      <p:ext uri="{BB962C8B-B14F-4D97-AF65-F5344CB8AC3E}">
        <p14:creationId xmlns:p14="http://schemas.microsoft.com/office/powerpoint/2010/main" val="1522044820"/>
      </p:ext>
    </p:extLst>
  </p:cSld>
  <p:clrMapOvr>
    <a:masterClrMapping/>
  </p:clrMapOvr>
  <p:transition spd="slow">
    <p:cove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Exercise 4c: Stop the monkey’s escape!</a:t>
            </a:r>
          </a:p>
        </p:txBody>
      </p:sp>
      <p:sp>
        <p:nvSpPr>
          <p:cNvPr id="3" name="Content Placeholder 2"/>
          <p:cNvSpPr>
            <a:spLocks noGrp="1"/>
          </p:cNvSpPr>
          <p:nvPr>
            <p:ph idx="1"/>
          </p:nvPr>
        </p:nvSpPr>
        <p:spPr>
          <a:xfrm>
            <a:off x="685801" y="1878227"/>
            <a:ext cx="10131425" cy="2409569"/>
          </a:xfrm>
        </p:spPr>
        <p:txBody>
          <a:bodyPr>
            <a:normAutofit fontScale="92500" lnSpcReduction="10000"/>
          </a:bodyPr>
          <a:lstStyle/>
          <a:p>
            <a:r>
              <a:rPr lang="en-US" dirty="0">
                <a:latin typeface="Narkisim" panose="020E0502050101010101" pitchFamily="34" charset="-79"/>
                <a:cs typeface="Narkisim" panose="020E0502050101010101" pitchFamily="34" charset="-79"/>
              </a:rPr>
              <a:t>For this exercise you will be forced to think outside of the box a little bit. Imagine you are a zookeeper and one of your monkeys has escaped. The monkey is hanging from a tree limb and is about to drop to freedom. Your job is to use a tranquilizer dart to capture the monkey before he escapes, but you only have one shot!</a:t>
            </a:r>
          </a:p>
          <a:p>
            <a:r>
              <a:rPr lang="en-US" dirty="0">
                <a:latin typeface="Narkisim" panose="020E0502050101010101" pitchFamily="34" charset="-79"/>
                <a:cs typeface="Narkisim" panose="020E0502050101010101" pitchFamily="34" charset="-79"/>
              </a:rPr>
              <a:t>Using this principles that you have learned, and the formulas that are provided in the workbook, you have to determine where to aim so that you hit the monkey in the middle of its free fall.</a:t>
            </a:r>
          </a:p>
          <a:p>
            <a:r>
              <a:rPr lang="en-US" dirty="0">
                <a:latin typeface="Narkisim" panose="020E0502050101010101" pitchFamily="34" charset="-79"/>
                <a:cs typeface="Narkisim" panose="020E0502050101010101" pitchFamily="34" charset="-79"/>
              </a:rPr>
              <a:t>In the exercise you will use the straw rocket launcher from before to simulate the tranquilizer gun and capture the “monkey” before he escapes!</a:t>
            </a:r>
          </a:p>
        </p:txBody>
      </p:sp>
      <p:pic>
        <p:nvPicPr>
          <p:cNvPr id="4" name="Picture 3"/>
          <p:cNvPicPr>
            <a:picLocks noChangeAspect="1"/>
          </p:cNvPicPr>
          <p:nvPr/>
        </p:nvPicPr>
        <p:blipFill>
          <a:blip r:embed="rId2"/>
          <a:stretch>
            <a:fillRect/>
          </a:stretch>
        </p:blipFill>
        <p:spPr>
          <a:xfrm>
            <a:off x="1559268" y="4287796"/>
            <a:ext cx="5316093" cy="2332923"/>
          </a:xfrm>
          <a:prstGeom prst="rect">
            <a:avLst/>
          </a:prstGeom>
        </p:spPr>
      </p:pic>
      <p:pic>
        <p:nvPicPr>
          <p:cNvPr id="5" name="Picture 4"/>
          <p:cNvPicPr>
            <a:picLocks noChangeAspect="1"/>
          </p:cNvPicPr>
          <p:nvPr/>
        </p:nvPicPr>
        <p:blipFill>
          <a:blip r:embed="rId3"/>
          <a:stretch>
            <a:fillRect/>
          </a:stretch>
        </p:blipFill>
        <p:spPr>
          <a:xfrm>
            <a:off x="7399683" y="4287796"/>
            <a:ext cx="3183899" cy="2332923"/>
          </a:xfrm>
          <a:prstGeom prst="rect">
            <a:avLst/>
          </a:prstGeom>
        </p:spPr>
      </p:pic>
    </p:spTree>
    <p:extLst>
      <p:ext uri="{BB962C8B-B14F-4D97-AF65-F5344CB8AC3E}">
        <p14:creationId xmlns:p14="http://schemas.microsoft.com/office/powerpoint/2010/main" val="4139707749"/>
      </p:ext>
    </p:extLst>
  </p:cSld>
  <p:clrMapOvr>
    <a:masterClrMapping/>
  </p:clrMapOvr>
  <p:transition spd="slow">
    <p:cove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dirty="0">
                <a:latin typeface="Narkisim" panose="020E0502050101010101" pitchFamily="34" charset="-79"/>
                <a:cs typeface="Narkisim" panose="020E0502050101010101" pitchFamily="34" charset="-79"/>
              </a:rPr>
              <a:t>Unit 11: Biomechanics</a:t>
            </a:r>
          </a:p>
        </p:txBody>
      </p:sp>
    </p:spTree>
    <p:extLst>
      <p:ext uri="{BB962C8B-B14F-4D97-AF65-F5344CB8AC3E}">
        <p14:creationId xmlns:p14="http://schemas.microsoft.com/office/powerpoint/2010/main" val="4218649968"/>
      </p:ext>
    </p:extLst>
  </p:cSld>
  <p:clrMapOvr>
    <a:masterClrMapping/>
  </p:clrMapOvr>
  <p:transition spd="slow">
    <p:cove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Section 5: Similar things to wings: drag</a:t>
            </a:r>
          </a:p>
        </p:txBody>
      </p:sp>
      <p:sp>
        <p:nvSpPr>
          <p:cNvPr id="3" name="Content Placeholder 2"/>
          <p:cNvSpPr>
            <a:spLocks noGrp="1"/>
          </p:cNvSpPr>
          <p:nvPr>
            <p:ph idx="1"/>
          </p:nvPr>
        </p:nvSpPr>
        <p:spPr>
          <a:xfrm>
            <a:off x="685801" y="2142067"/>
            <a:ext cx="10131425" cy="2985987"/>
          </a:xfrm>
        </p:spPr>
        <p:txBody>
          <a:bodyPr/>
          <a:lstStyle/>
          <a:p>
            <a:r>
              <a:rPr lang="en-US" dirty="0">
                <a:latin typeface="Narkisim" panose="020E0502050101010101" pitchFamily="34" charset="-79"/>
                <a:cs typeface="Narkisim" panose="020E0502050101010101" pitchFamily="34" charset="-79"/>
              </a:rPr>
              <a:t>In all living organisms, an important part of life is dispersal: moving away from parents or a cluster of competing individuals in order to find food or mates.</a:t>
            </a:r>
          </a:p>
          <a:p>
            <a:r>
              <a:rPr lang="en-US" dirty="0">
                <a:latin typeface="Narkisim" panose="020E0502050101010101" pitchFamily="34" charset="-79"/>
                <a:cs typeface="Narkisim" panose="020E0502050101010101" pitchFamily="34" charset="-79"/>
              </a:rPr>
              <a:t>Dispersal can have a positive effect on the genetic structure of a population as it helps to bring in new characteristics to a certain group.</a:t>
            </a:r>
          </a:p>
          <a:p>
            <a:r>
              <a:rPr lang="en-US" dirty="0">
                <a:latin typeface="Narkisim" panose="020E0502050101010101" pitchFamily="34" charset="-79"/>
                <a:cs typeface="Narkisim" panose="020E0502050101010101" pitchFamily="34" charset="-79"/>
              </a:rPr>
              <a:t>Dispersal can lead to a species occupying a new habitat which helps them to more easily survive environmental changes.</a:t>
            </a:r>
          </a:p>
          <a:p>
            <a:r>
              <a:rPr lang="en-US" dirty="0">
                <a:latin typeface="Narkisim" panose="020E0502050101010101" pitchFamily="34" charset="-79"/>
                <a:cs typeface="Narkisim" panose="020E0502050101010101" pitchFamily="34" charset="-79"/>
              </a:rPr>
              <a:t>All organisms disperse, but not all species do so in the same way.</a:t>
            </a:r>
          </a:p>
        </p:txBody>
      </p:sp>
      <p:pic>
        <p:nvPicPr>
          <p:cNvPr id="4" name="Picture 3"/>
          <p:cNvPicPr>
            <a:picLocks noChangeAspect="1"/>
          </p:cNvPicPr>
          <p:nvPr/>
        </p:nvPicPr>
        <p:blipFill>
          <a:blip r:embed="rId2"/>
          <a:stretch>
            <a:fillRect/>
          </a:stretch>
        </p:blipFill>
        <p:spPr>
          <a:xfrm>
            <a:off x="9094251" y="4459607"/>
            <a:ext cx="1880012" cy="2020511"/>
          </a:xfrm>
          <a:prstGeom prst="rect">
            <a:avLst/>
          </a:prstGeom>
        </p:spPr>
      </p:pic>
      <p:pic>
        <p:nvPicPr>
          <p:cNvPr id="5" name="Picture 4"/>
          <p:cNvPicPr>
            <a:picLocks noChangeAspect="1"/>
          </p:cNvPicPr>
          <p:nvPr/>
        </p:nvPicPr>
        <p:blipFill>
          <a:blip r:embed="rId3"/>
          <a:stretch>
            <a:fillRect/>
          </a:stretch>
        </p:blipFill>
        <p:spPr>
          <a:xfrm>
            <a:off x="6120193" y="4937923"/>
            <a:ext cx="2502946" cy="1542195"/>
          </a:xfrm>
          <a:prstGeom prst="rect">
            <a:avLst/>
          </a:prstGeom>
        </p:spPr>
      </p:pic>
    </p:spTree>
    <p:extLst>
      <p:ext uri="{BB962C8B-B14F-4D97-AF65-F5344CB8AC3E}">
        <p14:creationId xmlns:p14="http://schemas.microsoft.com/office/powerpoint/2010/main" val="3832040475"/>
      </p:ext>
    </p:extLst>
  </p:cSld>
  <p:clrMapOvr>
    <a:masterClrMapping/>
  </p:clrMapOvr>
  <p:transition spd="slow">
    <p:cove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Section 5: Similar things to wings: drag</a:t>
            </a:r>
          </a:p>
        </p:txBody>
      </p:sp>
      <p:sp>
        <p:nvSpPr>
          <p:cNvPr id="3" name="Content Placeholder 2"/>
          <p:cNvSpPr>
            <a:spLocks noGrp="1"/>
          </p:cNvSpPr>
          <p:nvPr>
            <p:ph idx="1"/>
          </p:nvPr>
        </p:nvSpPr>
        <p:spPr>
          <a:xfrm>
            <a:off x="685801" y="2006372"/>
            <a:ext cx="8038068" cy="4444083"/>
          </a:xfrm>
        </p:spPr>
        <p:txBody>
          <a:bodyPr/>
          <a:lstStyle/>
          <a:p>
            <a:r>
              <a:rPr lang="en-US" dirty="0">
                <a:latin typeface="Narkisim" panose="020E0502050101010101" pitchFamily="34" charset="-79"/>
                <a:cs typeface="Narkisim" panose="020E0502050101010101" pitchFamily="34" charset="-79"/>
              </a:rPr>
              <a:t>While animals are generally capable of moving themselves around to disperse, plants cannot disperse quite so simply, so they rely on 3 main mechanisms to disperse:</a:t>
            </a:r>
          </a:p>
          <a:p>
            <a:pPr lvl="1"/>
            <a:r>
              <a:rPr lang="en-US" u="sng" dirty="0">
                <a:latin typeface="Narkisim" panose="020E0502050101010101" pitchFamily="34" charset="-79"/>
                <a:cs typeface="Narkisim" panose="020E0502050101010101" pitchFamily="34" charset="-79"/>
              </a:rPr>
              <a:t>Free Fall/Gravity dispersal:</a:t>
            </a:r>
            <a:r>
              <a:rPr lang="en-US" dirty="0">
                <a:latin typeface="Narkisim" panose="020E0502050101010101" pitchFamily="34" charset="-79"/>
                <a:cs typeface="Narkisim" panose="020E0502050101010101" pitchFamily="34" charset="-79"/>
              </a:rPr>
              <a:t> This is achieved by a heavy fruit or seed falling from its parent plant (think of an apple falling from a tree and rolling away from its parent tree).</a:t>
            </a:r>
          </a:p>
          <a:p>
            <a:pPr lvl="1"/>
            <a:r>
              <a:rPr lang="en-US" u="sng" dirty="0">
                <a:latin typeface="Narkisim" panose="020E0502050101010101" pitchFamily="34" charset="-79"/>
                <a:cs typeface="Narkisim" panose="020E0502050101010101" pitchFamily="34" charset="-79"/>
              </a:rPr>
              <a:t>Launch dispersal:</a:t>
            </a:r>
            <a:r>
              <a:rPr lang="en-US" dirty="0">
                <a:latin typeface="Narkisim" panose="020E0502050101010101" pitchFamily="34" charset="-79"/>
                <a:cs typeface="Narkisim" panose="020E0502050101010101" pitchFamily="34" charset="-79"/>
              </a:rPr>
              <a:t> This type of dispersal occurs by the parent plant launching its seeds out by some mechanism (a type of flower called the </a:t>
            </a:r>
            <a:r>
              <a:rPr lang="en-US" i="1" dirty="0">
                <a:latin typeface="Narkisim" panose="020E0502050101010101" pitchFamily="34" charset="-79"/>
                <a:cs typeface="Narkisim" panose="020E0502050101010101" pitchFamily="34" charset="-79"/>
              </a:rPr>
              <a:t>impatiens</a:t>
            </a:r>
            <a:r>
              <a:rPr lang="en-US" dirty="0">
                <a:latin typeface="Narkisim" panose="020E0502050101010101" pitchFamily="34" charset="-79"/>
                <a:cs typeface="Narkisim" panose="020E0502050101010101" pitchFamily="34" charset="-79"/>
              </a:rPr>
              <a:t> fling out it seeds when it is touched by a passing animal).</a:t>
            </a:r>
          </a:p>
          <a:p>
            <a:pPr lvl="1"/>
            <a:r>
              <a:rPr lang="en-US" u="sng" dirty="0">
                <a:latin typeface="Narkisim" panose="020E0502050101010101" pitchFamily="34" charset="-79"/>
                <a:cs typeface="Narkisim" panose="020E0502050101010101" pitchFamily="34" charset="-79"/>
              </a:rPr>
              <a:t>Drag/Wind dispersal:</a:t>
            </a:r>
            <a:r>
              <a:rPr lang="en-US" dirty="0">
                <a:latin typeface="Narkisim" panose="020E0502050101010101" pitchFamily="34" charset="-79"/>
                <a:cs typeface="Narkisim" panose="020E0502050101010101" pitchFamily="34" charset="-79"/>
              </a:rPr>
              <a:t> Many types of plants, like the dandelion or maple tree, produce tuft-like fruits or seeds that help them float away when the wind blows.</a:t>
            </a:r>
          </a:p>
          <a:p>
            <a:r>
              <a:rPr lang="en-US" dirty="0">
                <a:latin typeface="Narkisim" panose="020E0502050101010101" pitchFamily="34" charset="-79"/>
                <a:cs typeface="Narkisim" panose="020E0502050101010101" pitchFamily="34" charset="-79"/>
              </a:rPr>
              <a:t>In this unit we will further explore the effect of drag and the ways that it influences dispersal in plants, through a series of exercises.</a:t>
            </a:r>
          </a:p>
        </p:txBody>
      </p:sp>
      <p:pic>
        <p:nvPicPr>
          <p:cNvPr id="4" name="Picture 3"/>
          <p:cNvPicPr>
            <a:picLocks noChangeAspect="1"/>
          </p:cNvPicPr>
          <p:nvPr/>
        </p:nvPicPr>
        <p:blipFill>
          <a:blip r:embed="rId2"/>
          <a:stretch>
            <a:fillRect/>
          </a:stretch>
        </p:blipFill>
        <p:spPr>
          <a:xfrm>
            <a:off x="8723869" y="1809122"/>
            <a:ext cx="2978136" cy="2288316"/>
          </a:xfrm>
          <a:prstGeom prst="rect">
            <a:avLst/>
          </a:prstGeom>
        </p:spPr>
      </p:pic>
      <p:pic>
        <p:nvPicPr>
          <p:cNvPr id="5" name="Picture 4"/>
          <p:cNvPicPr>
            <a:picLocks noChangeAspect="1"/>
          </p:cNvPicPr>
          <p:nvPr/>
        </p:nvPicPr>
        <p:blipFill>
          <a:blip r:embed="rId3"/>
          <a:stretch>
            <a:fillRect/>
          </a:stretch>
        </p:blipFill>
        <p:spPr>
          <a:xfrm>
            <a:off x="8723870" y="4549872"/>
            <a:ext cx="3093882" cy="1804629"/>
          </a:xfrm>
          <a:prstGeom prst="rect">
            <a:avLst/>
          </a:prstGeom>
        </p:spPr>
      </p:pic>
    </p:spTree>
    <p:extLst>
      <p:ext uri="{BB962C8B-B14F-4D97-AF65-F5344CB8AC3E}">
        <p14:creationId xmlns:p14="http://schemas.microsoft.com/office/powerpoint/2010/main" val="2377508443"/>
      </p:ext>
    </p:extLst>
  </p:cSld>
  <p:clrMapOvr>
    <a:masterClrMapping/>
  </p:clrMapOvr>
  <p:transition spd="slow">
    <p:cove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Exercise 5a: Forces and falling objects</a:t>
            </a:r>
          </a:p>
        </p:txBody>
      </p:sp>
      <p:sp>
        <p:nvSpPr>
          <p:cNvPr id="3" name="Content Placeholder 2"/>
          <p:cNvSpPr>
            <a:spLocks noGrp="1"/>
          </p:cNvSpPr>
          <p:nvPr>
            <p:ph idx="1"/>
          </p:nvPr>
        </p:nvSpPr>
        <p:spPr>
          <a:xfrm>
            <a:off x="685802" y="2142068"/>
            <a:ext cx="5072448" cy="1898592"/>
          </a:xfrm>
        </p:spPr>
        <p:txBody>
          <a:bodyPr/>
          <a:lstStyle/>
          <a:p>
            <a:r>
              <a:rPr lang="en-US" dirty="0">
                <a:latin typeface="Narkisim" panose="020E0502050101010101" pitchFamily="34" charset="-79"/>
                <a:cs typeface="Narkisim" panose="020E0502050101010101" pitchFamily="34" charset="-79"/>
              </a:rPr>
              <a:t>In exercise 4a we examined the principle of free fall under which all objects drop at the same acceleration. In this set of exercises we will look at the effects of air resistance (drag) on movement of seeds in flight and the way it limits the velocity of falling objects.</a:t>
            </a:r>
          </a:p>
        </p:txBody>
      </p:sp>
      <p:pic>
        <p:nvPicPr>
          <p:cNvPr id="4" name="Picture 3"/>
          <p:cNvPicPr>
            <a:picLocks noChangeAspect="1"/>
          </p:cNvPicPr>
          <p:nvPr/>
        </p:nvPicPr>
        <p:blipFill>
          <a:blip r:embed="rId2"/>
          <a:stretch>
            <a:fillRect/>
          </a:stretch>
        </p:blipFill>
        <p:spPr>
          <a:xfrm>
            <a:off x="750020" y="4116861"/>
            <a:ext cx="2349092" cy="2399686"/>
          </a:xfrm>
          <a:prstGeom prst="rect">
            <a:avLst/>
          </a:prstGeom>
        </p:spPr>
      </p:pic>
      <p:pic>
        <p:nvPicPr>
          <p:cNvPr id="5" name="Picture 4"/>
          <p:cNvPicPr>
            <a:picLocks noChangeAspect="1"/>
          </p:cNvPicPr>
          <p:nvPr/>
        </p:nvPicPr>
        <p:blipFill>
          <a:blip r:embed="rId3"/>
          <a:stretch>
            <a:fillRect/>
          </a:stretch>
        </p:blipFill>
        <p:spPr>
          <a:xfrm>
            <a:off x="6544093" y="2065866"/>
            <a:ext cx="4736007" cy="4450681"/>
          </a:xfrm>
          <a:prstGeom prst="rect">
            <a:avLst/>
          </a:prstGeom>
        </p:spPr>
      </p:pic>
      <p:sp>
        <p:nvSpPr>
          <p:cNvPr id="6" name="TextBox 5"/>
          <p:cNvSpPr txBox="1"/>
          <p:nvPr/>
        </p:nvSpPr>
        <p:spPr>
          <a:xfrm>
            <a:off x="3163330" y="4040660"/>
            <a:ext cx="3052119" cy="2031325"/>
          </a:xfrm>
          <a:prstGeom prst="rect">
            <a:avLst/>
          </a:prstGeom>
          <a:noFill/>
        </p:spPr>
        <p:txBody>
          <a:bodyPr wrap="square" rtlCol="0">
            <a:spAutoFit/>
          </a:bodyPr>
          <a:lstStyle/>
          <a:p>
            <a:pPr marL="285750" lvl="0" indent="-285750">
              <a:spcAft>
                <a:spcPts val="1000"/>
              </a:spcAft>
              <a:buClr>
                <a:prstClr val="white"/>
              </a:buClr>
              <a:buSzPct val="100000"/>
              <a:buFont typeface="Arial"/>
              <a:buChar char="•"/>
            </a:pPr>
            <a:r>
              <a:rPr lang="en-US" dirty="0">
                <a:solidFill>
                  <a:prstClr val="white"/>
                </a:solidFill>
                <a:latin typeface="Narkisim" panose="020E0502050101010101" pitchFamily="34" charset="-79"/>
                <a:cs typeface="Narkisim" panose="020E0502050101010101" pitchFamily="34" charset="-79"/>
              </a:rPr>
              <a:t>For this set of experiments we will be dropping a series of different objects in different forms to see how the principle of drag changes the way that objects fall to the ground.</a:t>
            </a:r>
          </a:p>
        </p:txBody>
      </p:sp>
    </p:spTree>
    <p:extLst>
      <p:ext uri="{BB962C8B-B14F-4D97-AF65-F5344CB8AC3E}">
        <p14:creationId xmlns:p14="http://schemas.microsoft.com/office/powerpoint/2010/main" val="2557215673"/>
      </p:ext>
    </p:extLst>
  </p:cSld>
  <p:clrMapOvr>
    <a:masterClrMapping/>
  </p:clrMapOvr>
  <p:transition spd="slow">
    <p:cove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Exercise 5b:Exploring Dispersal in nature</a:t>
            </a:r>
          </a:p>
        </p:txBody>
      </p:sp>
      <p:sp>
        <p:nvSpPr>
          <p:cNvPr id="3" name="Content Placeholder 2"/>
          <p:cNvSpPr>
            <a:spLocks noGrp="1"/>
          </p:cNvSpPr>
          <p:nvPr>
            <p:ph idx="1"/>
          </p:nvPr>
        </p:nvSpPr>
        <p:spPr>
          <a:xfrm>
            <a:off x="685801" y="2142067"/>
            <a:ext cx="10131425" cy="2262153"/>
          </a:xfrm>
        </p:spPr>
        <p:txBody>
          <a:bodyPr/>
          <a:lstStyle/>
          <a:p>
            <a:r>
              <a:rPr lang="en-US" dirty="0">
                <a:latin typeface="Narkisim" panose="020E0502050101010101" pitchFamily="34" charset="-79"/>
                <a:cs typeface="Narkisim" panose="020E0502050101010101" pitchFamily="34" charset="-79"/>
              </a:rPr>
              <a:t>Our next exercise will look at how dispersal applies in biological context by experiments with maple seeds, also called </a:t>
            </a:r>
            <a:r>
              <a:rPr lang="en-US" i="1" dirty="0">
                <a:latin typeface="Narkisim" panose="020E0502050101010101" pitchFamily="34" charset="-79"/>
                <a:cs typeface="Narkisim" panose="020E0502050101010101" pitchFamily="34" charset="-79"/>
              </a:rPr>
              <a:t>samaras, </a:t>
            </a:r>
            <a:r>
              <a:rPr lang="en-US" dirty="0">
                <a:latin typeface="Narkisim" panose="020E0502050101010101" pitchFamily="34" charset="-79"/>
                <a:cs typeface="Narkisim" panose="020E0502050101010101" pitchFamily="34" charset="-79"/>
              </a:rPr>
              <a:t>and by looking at gliding mammals. </a:t>
            </a:r>
          </a:p>
          <a:p>
            <a:r>
              <a:rPr lang="en-US" dirty="0">
                <a:latin typeface="Narkisim" panose="020E0502050101010101" pitchFamily="34" charset="-79"/>
                <a:cs typeface="Narkisim" panose="020E0502050101010101" pitchFamily="34" charset="-79"/>
              </a:rPr>
              <a:t>This type of dispersal is acted upon by the free fall parameters as well as drag. These experiments will help us to understand how the physical principles interact with biological organisms to result in dispersal parameter for organisms.</a:t>
            </a:r>
          </a:p>
        </p:txBody>
      </p:sp>
      <p:pic>
        <p:nvPicPr>
          <p:cNvPr id="4" name="Picture 3"/>
          <p:cNvPicPr>
            <a:picLocks noChangeAspect="1"/>
          </p:cNvPicPr>
          <p:nvPr/>
        </p:nvPicPr>
        <p:blipFill>
          <a:blip r:embed="rId2"/>
          <a:stretch>
            <a:fillRect/>
          </a:stretch>
        </p:blipFill>
        <p:spPr>
          <a:xfrm>
            <a:off x="1122744" y="4404219"/>
            <a:ext cx="3065183" cy="1985743"/>
          </a:xfrm>
          <a:prstGeom prst="rect">
            <a:avLst/>
          </a:prstGeom>
        </p:spPr>
      </p:pic>
      <p:pic>
        <p:nvPicPr>
          <p:cNvPr id="5" name="Picture 4"/>
          <p:cNvPicPr>
            <a:picLocks noChangeAspect="1"/>
          </p:cNvPicPr>
          <p:nvPr/>
        </p:nvPicPr>
        <p:blipFill>
          <a:blip r:embed="rId3"/>
          <a:stretch>
            <a:fillRect/>
          </a:stretch>
        </p:blipFill>
        <p:spPr>
          <a:xfrm>
            <a:off x="7150882" y="4082741"/>
            <a:ext cx="2464464" cy="2307222"/>
          </a:xfrm>
          <a:prstGeom prst="rect">
            <a:avLst/>
          </a:prstGeom>
        </p:spPr>
      </p:pic>
      <p:pic>
        <p:nvPicPr>
          <p:cNvPr id="6" name="Picture 5"/>
          <p:cNvPicPr>
            <a:picLocks noChangeAspect="1"/>
          </p:cNvPicPr>
          <p:nvPr/>
        </p:nvPicPr>
        <p:blipFill>
          <a:blip r:embed="rId4"/>
          <a:stretch>
            <a:fillRect/>
          </a:stretch>
        </p:blipFill>
        <p:spPr>
          <a:xfrm>
            <a:off x="4624870" y="4404220"/>
            <a:ext cx="2089068" cy="1985743"/>
          </a:xfrm>
          <a:prstGeom prst="rect">
            <a:avLst/>
          </a:prstGeom>
        </p:spPr>
      </p:pic>
    </p:spTree>
    <p:extLst>
      <p:ext uri="{BB962C8B-B14F-4D97-AF65-F5344CB8AC3E}">
        <p14:creationId xmlns:p14="http://schemas.microsoft.com/office/powerpoint/2010/main" val="523651860"/>
      </p:ext>
    </p:extLst>
  </p:cSld>
  <p:clrMapOvr>
    <a:masterClrMapping/>
  </p:clrMapOvr>
  <p:transition spd="slow">
    <p:cove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Section 6: Bioacoustics </a:t>
            </a:r>
          </a:p>
        </p:txBody>
      </p:sp>
      <p:sp>
        <p:nvSpPr>
          <p:cNvPr id="3" name="Content Placeholder 2"/>
          <p:cNvSpPr>
            <a:spLocks noGrp="1"/>
          </p:cNvSpPr>
          <p:nvPr>
            <p:ph idx="1"/>
          </p:nvPr>
        </p:nvSpPr>
        <p:spPr>
          <a:xfrm>
            <a:off x="685802" y="1653309"/>
            <a:ext cx="5881254" cy="4849091"/>
          </a:xfrm>
        </p:spPr>
        <p:txBody>
          <a:bodyPr>
            <a:normAutofit/>
          </a:bodyPr>
          <a:lstStyle/>
          <a:p>
            <a:r>
              <a:rPr lang="en-US" i="1" dirty="0">
                <a:latin typeface="Narkisim" panose="020E0502050101010101" pitchFamily="34" charset="-79"/>
                <a:cs typeface="Narkisim" panose="020E0502050101010101" pitchFamily="34" charset="-79"/>
              </a:rPr>
              <a:t>Acoustics</a:t>
            </a:r>
            <a:r>
              <a:rPr lang="en-US" dirty="0">
                <a:latin typeface="Narkisim" panose="020E0502050101010101" pitchFamily="34" charset="-79"/>
                <a:cs typeface="Narkisim" panose="020E0502050101010101" pitchFamily="34" charset="-79"/>
              </a:rPr>
              <a:t> is an interdisciplinary science that studies the nature of mechanical waves including vibration and sound.</a:t>
            </a:r>
          </a:p>
          <a:p>
            <a:r>
              <a:rPr lang="en-US" dirty="0">
                <a:latin typeface="Narkisim" panose="020E0502050101010101" pitchFamily="34" charset="-79"/>
                <a:cs typeface="Narkisim" panose="020E0502050101010101" pitchFamily="34" charset="-79"/>
              </a:rPr>
              <a:t>Hearing is a sense that animals use to gain information from their surroundings.</a:t>
            </a:r>
          </a:p>
          <a:p>
            <a:r>
              <a:rPr lang="en-US" dirty="0">
                <a:latin typeface="Narkisim" panose="020E0502050101010101" pitchFamily="34" charset="-79"/>
                <a:cs typeface="Narkisim" panose="020E0502050101010101" pitchFamily="34" charset="-79"/>
              </a:rPr>
              <a:t>Waves can be transmitted air, water, and even the ground.</a:t>
            </a:r>
          </a:p>
          <a:p>
            <a:r>
              <a:rPr lang="en-US" dirty="0">
                <a:latin typeface="Narkisim" panose="020E0502050101010101" pitchFamily="34" charset="-79"/>
                <a:cs typeface="Narkisim" panose="020E0502050101010101" pitchFamily="34" charset="-79"/>
              </a:rPr>
              <a:t>Over 200,000 species of insects alone send signals to one another using vibrational channels.</a:t>
            </a:r>
          </a:p>
          <a:p>
            <a:r>
              <a:rPr lang="en-US" dirty="0">
                <a:latin typeface="Narkisim" panose="020E0502050101010101" pitchFamily="34" charset="-79"/>
                <a:cs typeface="Narkisim" panose="020E0502050101010101" pitchFamily="34" charset="-79"/>
              </a:rPr>
              <a:t>The sense of hearing is widely used among animals to detect and interpret sounds in order to gain information. In this Unit we will be looking at the various aspects of sound in order to gain a better understanding of acoustics and how it affect the world around us!</a:t>
            </a:r>
          </a:p>
        </p:txBody>
      </p:sp>
      <p:pic>
        <p:nvPicPr>
          <p:cNvPr id="4" name="Picture 3"/>
          <p:cNvPicPr>
            <a:picLocks noChangeAspect="1"/>
          </p:cNvPicPr>
          <p:nvPr/>
        </p:nvPicPr>
        <p:blipFill>
          <a:blip r:embed="rId2"/>
          <a:stretch>
            <a:fillRect/>
          </a:stretch>
        </p:blipFill>
        <p:spPr>
          <a:xfrm>
            <a:off x="7053683" y="317574"/>
            <a:ext cx="1638457" cy="1638457"/>
          </a:xfrm>
          <a:prstGeom prst="rect">
            <a:avLst/>
          </a:prstGeom>
        </p:spPr>
      </p:pic>
      <p:pic>
        <p:nvPicPr>
          <p:cNvPr id="5" name="Picture 4"/>
          <p:cNvPicPr>
            <a:picLocks noChangeAspect="1"/>
          </p:cNvPicPr>
          <p:nvPr/>
        </p:nvPicPr>
        <p:blipFill>
          <a:blip r:embed="rId3"/>
          <a:stretch>
            <a:fillRect/>
          </a:stretch>
        </p:blipFill>
        <p:spPr>
          <a:xfrm>
            <a:off x="8176260" y="2306844"/>
            <a:ext cx="2459282" cy="1382375"/>
          </a:xfrm>
          <a:prstGeom prst="rect">
            <a:avLst/>
          </a:prstGeom>
        </p:spPr>
      </p:pic>
      <p:pic>
        <p:nvPicPr>
          <p:cNvPr id="6" name="Picture 5"/>
          <p:cNvPicPr>
            <a:picLocks noChangeAspect="1"/>
          </p:cNvPicPr>
          <p:nvPr/>
        </p:nvPicPr>
        <p:blipFill>
          <a:blip r:embed="rId4"/>
          <a:stretch>
            <a:fillRect/>
          </a:stretch>
        </p:blipFill>
        <p:spPr>
          <a:xfrm>
            <a:off x="7053683" y="3926127"/>
            <a:ext cx="1994787" cy="1319934"/>
          </a:xfrm>
          <a:prstGeom prst="rect">
            <a:avLst/>
          </a:prstGeom>
        </p:spPr>
      </p:pic>
      <p:pic>
        <p:nvPicPr>
          <p:cNvPr id="7" name="Picture 6"/>
          <p:cNvPicPr>
            <a:picLocks noChangeAspect="1"/>
          </p:cNvPicPr>
          <p:nvPr/>
        </p:nvPicPr>
        <p:blipFill>
          <a:blip r:embed="rId5"/>
          <a:stretch>
            <a:fillRect/>
          </a:stretch>
        </p:blipFill>
        <p:spPr>
          <a:xfrm>
            <a:off x="9488316" y="5341352"/>
            <a:ext cx="1571631" cy="1171239"/>
          </a:xfrm>
          <a:prstGeom prst="rect">
            <a:avLst/>
          </a:prstGeom>
        </p:spPr>
      </p:pic>
    </p:spTree>
    <p:extLst>
      <p:ext uri="{BB962C8B-B14F-4D97-AF65-F5344CB8AC3E}">
        <p14:creationId xmlns:p14="http://schemas.microsoft.com/office/powerpoint/2010/main" val="50203030"/>
      </p:ext>
    </p:extLst>
  </p:cSld>
  <p:clrMapOvr>
    <a:masterClrMapping/>
  </p:clrMapOvr>
  <p:transition spd="slow">
    <p:cove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Exercise 6a: Methods of animal communication</a:t>
            </a:r>
          </a:p>
        </p:txBody>
      </p:sp>
      <p:sp>
        <p:nvSpPr>
          <p:cNvPr id="3" name="Content Placeholder 2"/>
          <p:cNvSpPr>
            <a:spLocks noGrp="1"/>
          </p:cNvSpPr>
          <p:nvPr>
            <p:ph idx="1"/>
          </p:nvPr>
        </p:nvSpPr>
        <p:spPr>
          <a:xfrm>
            <a:off x="685801" y="1367407"/>
            <a:ext cx="10303777" cy="1645759"/>
          </a:xfrm>
        </p:spPr>
        <p:txBody>
          <a:bodyPr/>
          <a:lstStyle/>
          <a:p>
            <a:r>
              <a:rPr lang="en-US" dirty="0">
                <a:latin typeface="Narkisim" panose="020E0502050101010101" pitchFamily="34" charset="-79"/>
                <a:cs typeface="Narkisim" panose="020E0502050101010101" pitchFamily="34" charset="-79"/>
              </a:rPr>
              <a:t>All sounds, no matter how they are produced, are a result of one overall cause: the vibration of molecules. This vibration, whether it is in the air, water, or ground, produces wave-like patterns.</a:t>
            </a:r>
          </a:p>
        </p:txBody>
      </p:sp>
      <p:sp>
        <p:nvSpPr>
          <p:cNvPr id="5" name="TextBox 4"/>
          <p:cNvSpPr txBox="1"/>
          <p:nvPr/>
        </p:nvSpPr>
        <p:spPr>
          <a:xfrm>
            <a:off x="685801" y="2513501"/>
            <a:ext cx="4043493" cy="2436564"/>
          </a:xfrm>
          <a:prstGeom prst="rect">
            <a:avLst/>
          </a:prstGeom>
          <a:noFill/>
        </p:spPr>
        <p:txBody>
          <a:bodyPr wrap="square" rtlCol="0">
            <a:spAutoFit/>
          </a:bodyPr>
          <a:lstStyle/>
          <a:p>
            <a:pPr marL="285750" lvl="0" indent="-285750">
              <a:spcAft>
                <a:spcPts val="1000"/>
              </a:spcAft>
              <a:buClr>
                <a:prstClr val="white"/>
              </a:buClr>
              <a:buSzPct val="100000"/>
              <a:buFont typeface="Arial"/>
              <a:buChar char="•"/>
            </a:pPr>
            <a:r>
              <a:rPr lang="en-US" dirty="0">
                <a:solidFill>
                  <a:prstClr val="white"/>
                </a:solidFill>
                <a:latin typeface="Narkisim" panose="020E0502050101010101" pitchFamily="34" charset="-79"/>
                <a:cs typeface="Narkisim" panose="020E0502050101010101" pitchFamily="34" charset="-79"/>
              </a:rPr>
              <a:t>Sounds can be transmitted around obstacles like trees, rocks, and other objects; it’s function is unchanged by light or darkness; and it travels very quickly.</a:t>
            </a:r>
          </a:p>
          <a:p>
            <a:pPr marL="285750" lvl="0" indent="-285750">
              <a:spcAft>
                <a:spcPts val="1000"/>
              </a:spcAft>
              <a:buClr>
                <a:prstClr val="white"/>
              </a:buClr>
              <a:buSzPct val="100000"/>
              <a:buFont typeface="Arial"/>
              <a:buChar char="•"/>
            </a:pPr>
            <a:r>
              <a:rPr lang="en-US" dirty="0">
                <a:solidFill>
                  <a:prstClr val="white"/>
                </a:solidFill>
                <a:latin typeface="Narkisim" panose="020E0502050101010101" pitchFamily="34" charset="-79"/>
                <a:cs typeface="Narkisim" panose="020E0502050101010101" pitchFamily="34" charset="-79"/>
              </a:rPr>
              <a:t>For these reasons, animals tend to use sound as a form of communication very readily.</a:t>
            </a:r>
          </a:p>
        </p:txBody>
      </p:sp>
      <p:sp>
        <p:nvSpPr>
          <p:cNvPr id="6" name="TextBox 5"/>
          <p:cNvSpPr txBox="1"/>
          <p:nvPr/>
        </p:nvSpPr>
        <p:spPr>
          <a:xfrm>
            <a:off x="685801" y="4961833"/>
            <a:ext cx="9490045" cy="1605568"/>
          </a:xfrm>
          <a:prstGeom prst="rect">
            <a:avLst/>
          </a:prstGeom>
          <a:noFill/>
        </p:spPr>
        <p:txBody>
          <a:bodyPr wrap="square" rtlCol="0">
            <a:spAutoFit/>
          </a:bodyPr>
          <a:lstStyle/>
          <a:p>
            <a:pPr marL="285750" lvl="0" indent="-285750">
              <a:spcAft>
                <a:spcPts val="1000"/>
              </a:spcAft>
              <a:buClr>
                <a:prstClr val="white"/>
              </a:buClr>
              <a:buSzPct val="100000"/>
              <a:buFont typeface="Arial"/>
              <a:buChar char="•"/>
            </a:pPr>
            <a:r>
              <a:rPr lang="en-US" dirty="0">
                <a:solidFill>
                  <a:prstClr val="white"/>
                </a:solidFill>
                <a:latin typeface="Narkisim" panose="020E0502050101010101" pitchFamily="34" charset="-79"/>
                <a:cs typeface="Narkisim" panose="020E0502050101010101" pitchFamily="34" charset="-79"/>
              </a:rPr>
              <a:t>Sound properties such as </a:t>
            </a:r>
            <a:r>
              <a:rPr lang="en-US" i="1" dirty="0">
                <a:solidFill>
                  <a:prstClr val="white"/>
                </a:solidFill>
                <a:latin typeface="Narkisim" panose="020E0502050101010101" pitchFamily="34" charset="-79"/>
                <a:cs typeface="Narkisim" panose="020E0502050101010101" pitchFamily="34" charset="-79"/>
              </a:rPr>
              <a:t>pitch, amplitude, tone, </a:t>
            </a:r>
            <a:r>
              <a:rPr lang="en-US" dirty="0">
                <a:solidFill>
                  <a:prstClr val="white"/>
                </a:solidFill>
                <a:latin typeface="Narkisim" panose="020E0502050101010101" pitchFamily="34" charset="-79"/>
                <a:cs typeface="Narkisim" panose="020E0502050101010101" pitchFamily="34" charset="-79"/>
              </a:rPr>
              <a:t>and </a:t>
            </a:r>
            <a:r>
              <a:rPr lang="en-US" i="1" dirty="0">
                <a:solidFill>
                  <a:prstClr val="white"/>
                </a:solidFill>
                <a:latin typeface="Narkisim" panose="020E0502050101010101" pitchFamily="34" charset="-79"/>
                <a:cs typeface="Narkisim" panose="020E0502050101010101" pitchFamily="34" charset="-79"/>
              </a:rPr>
              <a:t>intensity</a:t>
            </a:r>
            <a:r>
              <a:rPr lang="en-US" dirty="0">
                <a:solidFill>
                  <a:prstClr val="white"/>
                </a:solidFill>
                <a:latin typeface="Narkisim" panose="020E0502050101010101" pitchFamily="34" charset="-79"/>
                <a:cs typeface="Narkisim" panose="020E0502050101010101" pitchFamily="34" charset="-79"/>
              </a:rPr>
              <a:t> help to provide different attributes to distinguish between different types of messages.</a:t>
            </a:r>
          </a:p>
          <a:p>
            <a:pPr marL="285750" lvl="0" indent="-285750">
              <a:spcAft>
                <a:spcPts val="1000"/>
              </a:spcAft>
              <a:buClr>
                <a:prstClr val="white"/>
              </a:buClr>
              <a:buSzPct val="100000"/>
              <a:buFont typeface="Arial"/>
              <a:buChar char="•"/>
            </a:pPr>
            <a:r>
              <a:rPr lang="en-US" dirty="0">
                <a:solidFill>
                  <a:prstClr val="white"/>
                </a:solidFill>
                <a:latin typeface="Narkisim" panose="020E0502050101010101" pitchFamily="34" charset="-79"/>
                <a:cs typeface="Narkisim" panose="020E0502050101010101" pitchFamily="34" charset="-79"/>
              </a:rPr>
              <a:t> In this set of exercises we will look at the four main ways that animals produce sounds (striking a substrate, vibrate a membrane, stridulating, and air flow across a vibrating membrane). We will then use instruments to try to produce those sounds.</a:t>
            </a:r>
          </a:p>
        </p:txBody>
      </p:sp>
      <p:pic>
        <p:nvPicPr>
          <p:cNvPr id="7" name="Picture 6"/>
          <p:cNvPicPr>
            <a:picLocks noChangeAspect="1"/>
          </p:cNvPicPr>
          <p:nvPr/>
        </p:nvPicPr>
        <p:blipFill>
          <a:blip r:embed="rId2"/>
          <a:stretch>
            <a:fillRect/>
          </a:stretch>
        </p:blipFill>
        <p:spPr>
          <a:xfrm>
            <a:off x="6270947" y="2600588"/>
            <a:ext cx="5014369" cy="2349478"/>
          </a:xfrm>
          <a:prstGeom prst="rect">
            <a:avLst/>
          </a:prstGeom>
        </p:spPr>
      </p:pic>
    </p:spTree>
    <p:extLst>
      <p:ext uri="{BB962C8B-B14F-4D97-AF65-F5344CB8AC3E}">
        <p14:creationId xmlns:p14="http://schemas.microsoft.com/office/powerpoint/2010/main" val="2793615745"/>
      </p:ext>
    </p:extLst>
  </p:cSld>
  <p:clrMapOvr>
    <a:masterClrMapping/>
  </p:clrMapOvr>
  <p:transition spd="slow">
    <p:cove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Exercise 6b: Sounds are waves</a:t>
            </a:r>
          </a:p>
        </p:txBody>
      </p:sp>
      <p:sp>
        <p:nvSpPr>
          <p:cNvPr id="3" name="Content Placeholder 2"/>
          <p:cNvSpPr>
            <a:spLocks noGrp="1"/>
          </p:cNvSpPr>
          <p:nvPr>
            <p:ph idx="1"/>
          </p:nvPr>
        </p:nvSpPr>
        <p:spPr>
          <a:xfrm>
            <a:off x="685801" y="1741714"/>
            <a:ext cx="9990906" cy="3405052"/>
          </a:xfrm>
        </p:spPr>
        <p:txBody>
          <a:bodyPr>
            <a:normAutofit/>
          </a:bodyPr>
          <a:lstStyle/>
          <a:p>
            <a:r>
              <a:rPr lang="en-US" dirty="0">
                <a:latin typeface="Narkisim" panose="020E0502050101010101" pitchFamily="34" charset="-79"/>
                <a:cs typeface="Narkisim" panose="020E0502050101010101" pitchFamily="34" charset="-79"/>
              </a:rPr>
              <a:t>A sound wave is a type of disturbance that travels through air or some other medium by exciting the particles in its path. Excited particles move back and forth and transmit their disturbance down a path.</a:t>
            </a:r>
          </a:p>
          <a:p>
            <a:r>
              <a:rPr lang="en-US" dirty="0">
                <a:latin typeface="Narkisim" panose="020E0502050101010101" pitchFamily="34" charset="-79"/>
                <a:cs typeface="Narkisim" panose="020E0502050101010101" pitchFamily="34" charset="-79"/>
              </a:rPr>
              <a:t>A sound wave is defined by 3 things:</a:t>
            </a:r>
          </a:p>
          <a:p>
            <a:pPr lvl="1">
              <a:buClr>
                <a:prstClr val="white"/>
              </a:buClr>
            </a:pPr>
            <a:r>
              <a:rPr lang="en-US" sz="1800" u="sng" dirty="0">
                <a:solidFill>
                  <a:prstClr val="white"/>
                </a:solidFill>
                <a:latin typeface="Narkisim" panose="020E0502050101010101" pitchFamily="34" charset="-79"/>
                <a:cs typeface="Narkisim" panose="020E0502050101010101" pitchFamily="34" charset="-79"/>
              </a:rPr>
              <a:t>Amplitude:</a:t>
            </a:r>
            <a:r>
              <a:rPr lang="en-US" sz="1800" dirty="0">
                <a:solidFill>
                  <a:prstClr val="white"/>
                </a:solidFill>
                <a:latin typeface="Narkisim" panose="020E0502050101010101" pitchFamily="34" charset="-79"/>
                <a:cs typeface="Narkisim" panose="020E0502050101010101" pitchFamily="34" charset="-79"/>
              </a:rPr>
              <a:t> the degree in which particles in a wave are disturbed</a:t>
            </a:r>
          </a:p>
          <a:p>
            <a:pPr lvl="1">
              <a:buClr>
                <a:prstClr val="white"/>
              </a:buClr>
            </a:pPr>
            <a:r>
              <a:rPr lang="en-US" sz="1800" u="sng" dirty="0">
                <a:solidFill>
                  <a:prstClr val="white"/>
                </a:solidFill>
                <a:latin typeface="Narkisim" panose="020E0502050101010101" pitchFamily="34" charset="-79"/>
                <a:cs typeface="Narkisim" panose="020E0502050101010101" pitchFamily="34" charset="-79"/>
              </a:rPr>
              <a:t>Period:</a:t>
            </a:r>
            <a:r>
              <a:rPr lang="en-US" sz="1800" dirty="0">
                <a:solidFill>
                  <a:prstClr val="white"/>
                </a:solidFill>
                <a:latin typeface="Narkisim" panose="020E0502050101010101" pitchFamily="34" charset="-79"/>
                <a:cs typeface="Narkisim" panose="020E0502050101010101" pitchFamily="34" charset="-79"/>
              </a:rPr>
              <a:t> the time between two successive peaks of a wave</a:t>
            </a:r>
          </a:p>
          <a:p>
            <a:pPr lvl="1">
              <a:buClr>
                <a:prstClr val="white"/>
              </a:buClr>
            </a:pPr>
            <a:r>
              <a:rPr lang="en-US" sz="1800" u="sng" dirty="0">
                <a:solidFill>
                  <a:prstClr val="white"/>
                </a:solidFill>
                <a:latin typeface="Narkisim" panose="020E0502050101010101" pitchFamily="34" charset="-79"/>
                <a:cs typeface="Narkisim" panose="020E0502050101010101" pitchFamily="34" charset="-79"/>
              </a:rPr>
              <a:t>Frequency:</a:t>
            </a:r>
            <a:r>
              <a:rPr lang="en-US" sz="1800" dirty="0">
                <a:solidFill>
                  <a:prstClr val="white"/>
                </a:solidFill>
                <a:latin typeface="Narkisim" panose="020E0502050101010101" pitchFamily="34" charset="-79"/>
                <a:cs typeface="Narkisim" panose="020E0502050101010101" pitchFamily="34" charset="-79"/>
              </a:rPr>
              <a:t> the number of periods per unit of time</a:t>
            </a:r>
            <a:endParaRPr lang="en-US" sz="1800" dirty="0">
              <a:latin typeface="Narkisim" panose="020E0502050101010101" pitchFamily="34" charset="-79"/>
              <a:cs typeface="Narkisim" panose="020E0502050101010101" pitchFamily="34" charset="-79"/>
            </a:endParaRPr>
          </a:p>
          <a:p>
            <a:r>
              <a:rPr lang="en-US" dirty="0">
                <a:latin typeface="Narkisim" panose="020E0502050101010101" pitchFamily="34" charset="-79"/>
                <a:cs typeface="Narkisim" panose="020E0502050101010101" pitchFamily="34" charset="-79"/>
              </a:rPr>
              <a:t>In this set of exercises you will explore the concepts of amplitude, period, and frequency to gain a better understanding of sounds as waves.</a:t>
            </a:r>
          </a:p>
          <a:p>
            <a:pPr lvl="1"/>
            <a:endParaRPr lang="en-US" sz="1800" dirty="0"/>
          </a:p>
        </p:txBody>
      </p:sp>
      <p:pic>
        <p:nvPicPr>
          <p:cNvPr id="4" name="Picture 3"/>
          <p:cNvPicPr>
            <a:picLocks noChangeAspect="1"/>
          </p:cNvPicPr>
          <p:nvPr/>
        </p:nvPicPr>
        <p:blipFill>
          <a:blip r:embed="rId2"/>
          <a:stretch>
            <a:fillRect/>
          </a:stretch>
        </p:blipFill>
        <p:spPr>
          <a:xfrm>
            <a:off x="6296628" y="4621223"/>
            <a:ext cx="4896091" cy="2025588"/>
          </a:xfrm>
          <a:prstGeom prst="rect">
            <a:avLst/>
          </a:prstGeom>
        </p:spPr>
      </p:pic>
    </p:spTree>
    <p:extLst>
      <p:ext uri="{BB962C8B-B14F-4D97-AF65-F5344CB8AC3E}">
        <p14:creationId xmlns:p14="http://schemas.microsoft.com/office/powerpoint/2010/main" val="4239897783"/>
      </p:ext>
    </p:extLst>
  </p:cSld>
  <p:clrMapOvr>
    <a:masterClrMapping/>
  </p:clrMapOvr>
  <p:transition spd="slow">
    <p:cove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Exercise 6c: Seeing sound</a:t>
            </a:r>
          </a:p>
        </p:txBody>
      </p:sp>
      <p:sp>
        <p:nvSpPr>
          <p:cNvPr id="3" name="Content Placeholder 2"/>
          <p:cNvSpPr>
            <a:spLocks noGrp="1"/>
          </p:cNvSpPr>
          <p:nvPr>
            <p:ph idx="1"/>
          </p:nvPr>
        </p:nvSpPr>
        <p:spPr>
          <a:xfrm>
            <a:off x="685801" y="2142068"/>
            <a:ext cx="10131425" cy="2955638"/>
          </a:xfrm>
        </p:spPr>
        <p:txBody>
          <a:bodyPr/>
          <a:lstStyle/>
          <a:p>
            <a:r>
              <a:rPr lang="en-US" dirty="0">
                <a:latin typeface="Narkisim" panose="020E0502050101010101" pitchFamily="34" charset="-79"/>
                <a:cs typeface="Narkisim" panose="020E0502050101010101" pitchFamily="34" charset="-79"/>
              </a:rPr>
              <a:t>It is easy enough for us to hear various animal sounds, but Biologists need to be able to physically measure differences in sound.</a:t>
            </a:r>
          </a:p>
          <a:p>
            <a:r>
              <a:rPr lang="en-US" dirty="0">
                <a:latin typeface="Narkisim" panose="020E0502050101010101" pitchFamily="34" charset="-79"/>
                <a:cs typeface="Narkisim" panose="020E0502050101010101" pitchFamily="34" charset="-79"/>
              </a:rPr>
              <a:t>We cannot simply take out a ruler and measure the differences in animal calls, so biologists generally use graphs to sort and analyze sounds and other non-visual traits.</a:t>
            </a:r>
          </a:p>
          <a:p>
            <a:r>
              <a:rPr lang="en-US" dirty="0">
                <a:latin typeface="Narkisim" panose="020E0502050101010101" pitchFamily="34" charset="-79"/>
                <a:cs typeface="Narkisim" panose="020E0502050101010101" pitchFamily="34" charset="-79"/>
              </a:rPr>
              <a:t>Sounds can be converted to </a:t>
            </a:r>
            <a:r>
              <a:rPr lang="en-US" i="1" dirty="0">
                <a:latin typeface="Narkisim" panose="020E0502050101010101" pitchFamily="34" charset="-79"/>
                <a:cs typeface="Narkisim" panose="020E0502050101010101" pitchFamily="34" charset="-79"/>
              </a:rPr>
              <a:t>sonograms </a:t>
            </a:r>
            <a:r>
              <a:rPr lang="en-US" dirty="0">
                <a:latin typeface="Narkisim" panose="020E0502050101010101" pitchFamily="34" charset="-79"/>
                <a:cs typeface="Narkisim" panose="020E0502050101010101" pitchFamily="34" charset="-79"/>
              </a:rPr>
              <a:t>or</a:t>
            </a:r>
            <a:r>
              <a:rPr lang="en-US" i="1" dirty="0">
                <a:latin typeface="Narkisim" panose="020E0502050101010101" pitchFamily="34" charset="-79"/>
                <a:cs typeface="Narkisim" panose="020E0502050101010101" pitchFamily="34" charset="-79"/>
              </a:rPr>
              <a:t> spectrograms </a:t>
            </a:r>
            <a:r>
              <a:rPr lang="en-US" dirty="0">
                <a:latin typeface="Narkisim" panose="020E0502050101010101" pitchFamily="34" charset="-79"/>
                <a:cs typeface="Narkisim" panose="020E0502050101010101" pitchFamily="34" charset="-79"/>
              </a:rPr>
              <a:t>to display information about sounds.</a:t>
            </a:r>
          </a:p>
          <a:p>
            <a:r>
              <a:rPr lang="en-US" dirty="0">
                <a:latin typeface="Narkisim" panose="020E0502050101010101" pitchFamily="34" charset="-79"/>
                <a:cs typeface="Narkisim" panose="020E0502050101010101" pitchFamily="34" charset="-79"/>
              </a:rPr>
              <a:t>As we work through this exercise we will learn to read sonograms and ultimately try to identify certain species of frogs and toads based on their respective sonograms.</a:t>
            </a:r>
          </a:p>
          <a:p>
            <a:endParaRPr lang="en-US" dirty="0"/>
          </a:p>
        </p:txBody>
      </p:sp>
      <p:pic>
        <p:nvPicPr>
          <p:cNvPr id="4" name="Picture 3"/>
          <p:cNvPicPr>
            <a:picLocks noChangeAspect="1"/>
          </p:cNvPicPr>
          <p:nvPr/>
        </p:nvPicPr>
        <p:blipFill>
          <a:blip r:embed="rId2"/>
          <a:stretch>
            <a:fillRect/>
          </a:stretch>
        </p:blipFill>
        <p:spPr>
          <a:xfrm>
            <a:off x="787078" y="4676172"/>
            <a:ext cx="2188645" cy="1506913"/>
          </a:xfrm>
          <a:prstGeom prst="rect">
            <a:avLst/>
          </a:prstGeom>
        </p:spPr>
      </p:pic>
      <p:pic>
        <p:nvPicPr>
          <p:cNvPr id="5" name="Picture 4"/>
          <p:cNvPicPr>
            <a:picLocks noChangeAspect="1"/>
          </p:cNvPicPr>
          <p:nvPr/>
        </p:nvPicPr>
        <p:blipFill>
          <a:blip r:embed="rId3"/>
          <a:stretch>
            <a:fillRect/>
          </a:stretch>
        </p:blipFill>
        <p:spPr>
          <a:xfrm>
            <a:off x="5016949" y="4676172"/>
            <a:ext cx="1696524" cy="1506913"/>
          </a:xfrm>
          <a:prstGeom prst="rect">
            <a:avLst/>
          </a:prstGeom>
        </p:spPr>
      </p:pic>
      <p:pic>
        <p:nvPicPr>
          <p:cNvPr id="7" name="Picture 6"/>
          <p:cNvPicPr>
            <a:picLocks noChangeAspect="1"/>
          </p:cNvPicPr>
          <p:nvPr/>
        </p:nvPicPr>
        <p:blipFill>
          <a:blip r:embed="rId4"/>
          <a:stretch>
            <a:fillRect/>
          </a:stretch>
        </p:blipFill>
        <p:spPr>
          <a:xfrm>
            <a:off x="3171463" y="4676172"/>
            <a:ext cx="1649746" cy="1506913"/>
          </a:xfrm>
          <a:prstGeom prst="rect">
            <a:avLst/>
          </a:prstGeom>
        </p:spPr>
      </p:pic>
      <p:pic>
        <p:nvPicPr>
          <p:cNvPr id="8" name="Picture 7"/>
          <p:cNvPicPr>
            <a:picLocks noChangeAspect="1"/>
          </p:cNvPicPr>
          <p:nvPr/>
        </p:nvPicPr>
        <p:blipFill>
          <a:blip r:embed="rId5"/>
          <a:stretch>
            <a:fillRect/>
          </a:stretch>
        </p:blipFill>
        <p:spPr>
          <a:xfrm>
            <a:off x="7057211" y="4676172"/>
            <a:ext cx="3568348" cy="1506913"/>
          </a:xfrm>
          <a:prstGeom prst="rect">
            <a:avLst/>
          </a:prstGeom>
        </p:spPr>
      </p:pic>
    </p:spTree>
    <p:extLst>
      <p:ext uri="{BB962C8B-B14F-4D97-AF65-F5344CB8AC3E}">
        <p14:creationId xmlns:p14="http://schemas.microsoft.com/office/powerpoint/2010/main" val="741882716"/>
      </p:ext>
    </p:extLst>
  </p:cSld>
  <p:clrMapOvr>
    <a:masterClrMapping/>
  </p:clrMapOvr>
  <p:transition spd="slow">
    <p:cove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Exercise 6d: communicating at a distance</a:t>
            </a:r>
          </a:p>
        </p:txBody>
      </p:sp>
      <p:sp>
        <p:nvSpPr>
          <p:cNvPr id="3" name="Content Placeholder 2"/>
          <p:cNvSpPr>
            <a:spLocks noGrp="1"/>
          </p:cNvSpPr>
          <p:nvPr>
            <p:ph idx="1"/>
          </p:nvPr>
        </p:nvSpPr>
        <p:spPr>
          <a:xfrm>
            <a:off x="685802" y="2142067"/>
            <a:ext cx="6977742" cy="3988767"/>
          </a:xfrm>
        </p:spPr>
        <p:txBody>
          <a:bodyPr>
            <a:normAutofit fontScale="92500" lnSpcReduction="10000"/>
          </a:bodyPr>
          <a:lstStyle/>
          <a:p>
            <a:r>
              <a:rPr lang="en-US" dirty="0">
                <a:latin typeface="Narkisim" panose="020E0502050101010101" pitchFamily="34" charset="-79"/>
                <a:cs typeface="Narkisim" panose="020E0502050101010101" pitchFamily="34" charset="-79"/>
              </a:rPr>
              <a:t>Sound can travel very quickly, however it also appears quieter when the source is farther away. </a:t>
            </a:r>
          </a:p>
          <a:p>
            <a:r>
              <a:rPr lang="en-US" u="sng" dirty="0">
                <a:latin typeface="Narkisim" panose="020E0502050101010101" pitchFamily="34" charset="-79"/>
                <a:cs typeface="Narkisim" panose="020E0502050101010101" pitchFamily="34" charset="-79"/>
              </a:rPr>
              <a:t>Attenuation</a:t>
            </a:r>
            <a:r>
              <a:rPr lang="en-US" dirty="0">
                <a:latin typeface="Narkisim" panose="020E0502050101010101" pitchFamily="34" charset="-79"/>
                <a:cs typeface="Narkisim" panose="020E0502050101010101" pitchFamily="34" charset="-79"/>
              </a:rPr>
              <a:t> is the gradual loss of intensity in the sound wave as it travels. This is caused by </a:t>
            </a:r>
            <a:r>
              <a:rPr lang="en-US" i="1" dirty="0">
                <a:latin typeface="Narkisim" panose="020E0502050101010101" pitchFamily="34" charset="-79"/>
                <a:cs typeface="Narkisim" panose="020E0502050101010101" pitchFamily="34" charset="-79"/>
              </a:rPr>
              <a:t>scattering</a:t>
            </a:r>
            <a:r>
              <a:rPr lang="en-US" dirty="0">
                <a:latin typeface="Narkisim" panose="020E0502050101010101" pitchFamily="34" charset="-79"/>
                <a:cs typeface="Narkisim" panose="020E0502050101010101" pitchFamily="34" charset="-79"/>
              </a:rPr>
              <a:t> and </a:t>
            </a:r>
            <a:r>
              <a:rPr lang="en-US" i="1" dirty="0">
                <a:latin typeface="Narkisim" panose="020E0502050101010101" pitchFamily="34" charset="-79"/>
                <a:cs typeface="Narkisim" panose="020E0502050101010101" pitchFamily="34" charset="-79"/>
              </a:rPr>
              <a:t>absorption</a:t>
            </a:r>
            <a:r>
              <a:rPr lang="en-US" dirty="0">
                <a:latin typeface="Narkisim" panose="020E0502050101010101" pitchFamily="34" charset="-79"/>
                <a:cs typeface="Narkisim" panose="020E0502050101010101" pitchFamily="34" charset="-79"/>
              </a:rPr>
              <a:t> of the wave as it moves along.</a:t>
            </a:r>
          </a:p>
          <a:p>
            <a:r>
              <a:rPr lang="en-US" dirty="0">
                <a:latin typeface="Narkisim" panose="020E0502050101010101" pitchFamily="34" charset="-79"/>
                <a:cs typeface="Narkisim" panose="020E0502050101010101" pitchFamily="34" charset="-79"/>
              </a:rPr>
              <a:t>Both of the phenomena pose difficulty for animals that need to communicate. Many animals need to call to others to attract a mate, identify a food source, or to alert others of predators but in some cases they want to be heard by some and not by others.</a:t>
            </a:r>
          </a:p>
          <a:p>
            <a:r>
              <a:rPr lang="en-US" dirty="0">
                <a:latin typeface="Narkisim" panose="020E0502050101010101" pitchFamily="34" charset="-79"/>
                <a:cs typeface="Narkisim" panose="020E0502050101010101" pitchFamily="34" charset="-79"/>
              </a:rPr>
              <a:t>For this reason,  many animals can vary the frequency of a call depending on distance.</a:t>
            </a:r>
          </a:p>
          <a:p>
            <a:r>
              <a:rPr lang="en-US" dirty="0">
                <a:latin typeface="Narkisim" panose="020E0502050101010101" pitchFamily="34" charset="-79"/>
                <a:cs typeface="Narkisim" panose="020E0502050101010101" pitchFamily="34" charset="-79"/>
              </a:rPr>
              <a:t>In this exercise we will look at the concept of attenuation and gain further understanding as to the methods that animals use to communicate at a distance.</a:t>
            </a:r>
          </a:p>
        </p:txBody>
      </p:sp>
      <p:pic>
        <p:nvPicPr>
          <p:cNvPr id="4" name="Picture 3"/>
          <p:cNvPicPr>
            <a:picLocks noChangeAspect="1"/>
          </p:cNvPicPr>
          <p:nvPr/>
        </p:nvPicPr>
        <p:blipFill>
          <a:blip r:embed="rId2"/>
          <a:stretch>
            <a:fillRect/>
          </a:stretch>
        </p:blipFill>
        <p:spPr>
          <a:xfrm>
            <a:off x="7900034" y="1789934"/>
            <a:ext cx="3547328" cy="1867666"/>
          </a:xfrm>
          <a:prstGeom prst="rect">
            <a:avLst/>
          </a:prstGeom>
        </p:spPr>
      </p:pic>
      <p:pic>
        <p:nvPicPr>
          <p:cNvPr id="5" name="Picture 4"/>
          <p:cNvPicPr>
            <a:picLocks noChangeAspect="1"/>
          </p:cNvPicPr>
          <p:nvPr/>
        </p:nvPicPr>
        <p:blipFill>
          <a:blip r:embed="rId3"/>
          <a:stretch>
            <a:fillRect/>
          </a:stretch>
        </p:blipFill>
        <p:spPr>
          <a:xfrm>
            <a:off x="7900034" y="3865944"/>
            <a:ext cx="3547328" cy="2086200"/>
          </a:xfrm>
          <a:prstGeom prst="rect">
            <a:avLst/>
          </a:prstGeom>
        </p:spPr>
      </p:pic>
    </p:spTree>
    <p:extLst>
      <p:ext uri="{BB962C8B-B14F-4D97-AF65-F5344CB8AC3E}">
        <p14:creationId xmlns:p14="http://schemas.microsoft.com/office/powerpoint/2010/main" val="4244865490"/>
      </p:ext>
    </p:extLst>
  </p:cSld>
  <p:clrMapOvr>
    <a:masterClrMapping/>
  </p:clrMapOvr>
  <p:transition spd="slow">
    <p:cove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Exercise 6e: Crank it up!</a:t>
            </a:r>
          </a:p>
        </p:txBody>
      </p:sp>
      <p:sp>
        <p:nvSpPr>
          <p:cNvPr id="3" name="Content Placeholder 2"/>
          <p:cNvSpPr>
            <a:spLocks noGrp="1"/>
          </p:cNvSpPr>
          <p:nvPr>
            <p:ph idx="1"/>
          </p:nvPr>
        </p:nvSpPr>
        <p:spPr>
          <a:xfrm>
            <a:off x="685801" y="1724297"/>
            <a:ext cx="10131425" cy="2952207"/>
          </a:xfrm>
        </p:spPr>
        <p:txBody>
          <a:bodyPr>
            <a:normAutofit/>
          </a:bodyPr>
          <a:lstStyle/>
          <a:p>
            <a:r>
              <a:rPr lang="en-US" dirty="0">
                <a:latin typeface="Narkisim" panose="020E0502050101010101" pitchFamily="34" charset="-79"/>
                <a:cs typeface="Narkisim" panose="020E0502050101010101" pitchFamily="34" charset="-79"/>
              </a:rPr>
              <a:t>The acoustics and sound industry takes advantage of the physical nature of waves. One of the main goals in this industry is to improve the distance at which sounds can be detected while maintaining high quality.</a:t>
            </a:r>
          </a:p>
          <a:p>
            <a:r>
              <a:rPr lang="en-US" dirty="0">
                <a:latin typeface="Narkisim" panose="020E0502050101010101" pitchFamily="34" charset="-79"/>
                <a:cs typeface="Narkisim" panose="020E0502050101010101" pitchFamily="34" charset="-79"/>
              </a:rPr>
              <a:t>Speakers are composed of a coil wire, a magnet, a source signal input, and a diaphragm that can vibrate and they are used to transmit sounds by creating pressure waves from vibrations through the use electromagnetism.</a:t>
            </a:r>
          </a:p>
          <a:p>
            <a:r>
              <a:rPr lang="en-US" dirty="0">
                <a:latin typeface="Narkisim" panose="020E0502050101010101" pitchFamily="34" charset="-79"/>
                <a:cs typeface="Narkisim" panose="020E0502050101010101" pitchFamily="34" charset="-79"/>
              </a:rPr>
              <a:t>In the following exercise we will explore the effect of the medium (speaker diaphragm) on projection and overall sound quality produced by the sound waves from a speaker.</a:t>
            </a:r>
          </a:p>
        </p:txBody>
      </p:sp>
      <p:pic>
        <p:nvPicPr>
          <p:cNvPr id="4" name="Picture 3"/>
          <p:cNvPicPr>
            <a:picLocks noChangeAspect="1"/>
          </p:cNvPicPr>
          <p:nvPr/>
        </p:nvPicPr>
        <p:blipFill>
          <a:blip r:embed="rId2"/>
          <a:stretch>
            <a:fillRect/>
          </a:stretch>
        </p:blipFill>
        <p:spPr>
          <a:xfrm>
            <a:off x="5302340" y="4520836"/>
            <a:ext cx="2320834" cy="1740626"/>
          </a:xfrm>
          <a:prstGeom prst="rect">
            <a:avLst/>
          </a:prstGeom>
        </p:spPr>
      </p:pic>
      <p:pic>
        <p:nvPicPr>
          <p:cNvPr id="5" name="Picture 4"/>
          <p:cNvPicPr>
            <a:picLocks noChangeAspect="1"/>
          </p:cNvPicPr>
          <p:nvPr/>
        </p:nvPicPr>
        <p:blipFill>
          <a:blip r:embed="rId3"/>
          <a:stretch>
            <a:fillRect/>
          </a:stretch>
        </p:blipFill>
        <p:spPr>
          <a:xfrm>
            <a:off x="7966166" y="4520836"/>
            <a:ext cx="2508068" cy="1810838"/>
          </a:xfrm>
          <a:prstGeom prst="rect">
            <a:avLst/>
          </a:prstGeom>
        </p:spPr>
      </p:pic>
      <p:pic>
        <p:nvPicPr>
          <p:cNvPr id="6" name="Picture 5"/>
          <p:cNvPicPr>
            <a:picLocks noChangeAspect="1"/>
          </p:cNvPicPr>
          <p:nvPr/>
        </p:nvPicPr>
        <p:blipFill>
          <a:blip r:embed="rId4"/>
          <a:stretch>
            <a:fillRect/>
          </a:stretch>
        </p:blipFill>
        <p:spPr>
          <a:xfrm>
            <a:off x="2377800" y="4520836"/>
            <a:ext cx="2581548" cy="1740626"/>
          </a:xfrm>
          <a:prstGeom prst="rect">
            <a:avLst/>
          </a:prstGeom>
        </p:spPr>
      </p:pic>
    </p:spTree>
    <p:extLst>
      <p:ext uri="{BB962C8B-B14F-4D97-AF65-F5344CB8AC3E}">
        <p14:creationId xmlns:p14="http://schemas.microsoft.com/office/powerpoint/2010/main" val="3367345946"/>
      </p:ext>
    </p:extLst>
  </p:cSld>
  <p:clrMapOvr>
    <a:masterClrMapping/>
  </p:clrMapOvr>
  <p:transition spd="slow">
    <p:cove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Biomechanics… What does that mean?</a:t>
            </a:r>
          </a:p>
        </p:txBody>
      </p:sp>
      <p:sp>
        <p:nvSpPr>
          <p:cNvPr id="3" name="Content Placeholder 2"/>
          <p:cNvSpPr>
            <a:spLocks noGrp="1"/>
          </p:cNvSpPr>
          <p:nvPr>
            <p:ph idx="1"/>
          </p:nvPr>
        </p:nvSpPr>
        <p:spPr>
          <a:xfrm>
            <a:off x="685801" y="1730588"/>
            <a:ext cx="10319083" cy="3386844"/>
          </a:xfrm>
        </p:spPr>
        <p:txBody>
          <a:bodyPr>
            <a:normAutofit/>
          </a:bodyPr>
          <a:lstStyle/>
          <a:p>
            <a:r>
              <a:rPr lang="en-US" dirty="0">
                <a:latin typeface="Narkisim" panose="020E0502050101010101" pitchFamily="34" charset="-79"/>
                <a:cs typeface="Narkisim" panose="020E0502050101010101" pitchFamily="34" charset="-79"/>
              </a:rPr>
              <a:t>When we hear the word “mechanics”, most of us think of cars, engines, and perhaps a lot of grease. Back in the time of the Greeks, however, the term </a:t>
            </a:r>
            <a:r>
              <a:rPr lang="en-US" i="1" dirty="0" err="1">
                <a:latin typeface="Narkisim" panose="020E0502050101010101" pitchFamily="34" charset="-79"/>
                <a:cs typeface="Narkisim" panose="020E0502050101010101" pitchFamily="34" charset="-79"/>
              </a:rPr>
              <a:t>mekhane</a:t>
            </a:r>
            <a:r>
              <a:rPr lang="en-US" i="1" dirty="0">
                <a:latin typeface="Narkisim" panose="020E0502050101010101" pitchFamily="34" charset="-79"/>
                <a:cs typeface="Narkisim" panose="020E0502050101010101" pitchFamily="34" charset="-79"/>
              </a:rPr>
              <a:t>, </a:t>
            </a:r>
            <a:r>
              <a:rPr lang="en-US" dirty="0">
                <a:latin typeface="Narkisim" panose="020E0502050101010101" pitchFamily="34" charset="-79"/>
                <a:cs typeface="Narkisim" panose="020E0502050101010101" pitchFamily="34" charset="-79"/>
              </a:rPr>
              <a:t>which is where we get the English word “machine” from, more often referred to tools than just machines (since the ancient Greeks didn’t really drive around in cars!). </a:t>
            </a:r>
          </a:p>
          <a:p>
            <a:r>
              <a:rPr lang="en-US" dirty="0">
                <a:latin typeface="Narkisim" panose="020E0502050101010101" pitchFamily="34" charset="-79"/>
                <a:cs typeface="Narkisim" panose="020E0502050101010101" pitchFamily="34" charset="-79"/>
              </a:rPr>
              <a:t>Mechanics really talks about using tools to take advantage of forces and physics to move objects and accomplish tasks. In science we use mechanics to help us understand the motion of objects which can teach us about the physical world around us (which is where the “bio” part of biomechanics comes in!). </a:t>
            </a:r>
          </a:p>
          <a:p>
            <a:r>
              <a:rPr lang="en-US" dirty="0">
                <a:latin typeface="Narkisim" panose="020E0502050101010101" pitchFamily="34" charset="-79"/>
                <a:cs typeface="Narkisim" panose="020E0502050101010101" pitchFamily="34" charset="-79"/>
              </a:rPr>
              <a:t>In this unit we will be learning about a number of different principles where physical laws interact with the biological world in what we call Biomechanics.</a:t>
            </a:r>
          </a:p>
          <a:p>
            <a:endParaRPr lang="en-US" sz="2400" i="1" dirty="0">
              <a:latin typeface="Narkisim" panose="020E0502050101010101" pitchFamily="34" charset="-79"/>
              <a:cs typeface="Narkisim" panose="020E0502050101010101" pitchFamily="34" charset="-79"/>
            </a:endParaRPr>
          </a:p>
        </p:txBody>
      </p:sp>
      <p:pic>
        <p:nvPicPr>
          <p:cNvPr id="4" name="Picture 3"/>
          <p:cNvPicPr>
            <a:picLocks noChangeAspect="1"/>
          </p:cNvPicPr>
          <p:nvPr/>
        </p:nvPicPr>
        <p:blipFill>
          <a:blip r:embed="rId2"/>
          <a:stretch>
            <a:fillRect/>
          </a:stretch>
        </p:blipFill>
        <p:spPr>
          <a:xfrm>
            <a:off x="7331637" y="4806320"/>
            <a:ext cx="4191645" cy="1836541"/>
          </a:xfrm>
          <a:prstGeom prst="rect">
            <a:avLst/>
          </a:prstGeom>
        </p:spPr>
      </p:pic>
    </p:spTree>
    <p:extLst>
      <p:ext uri="{BB962C8B-B14F-4D97-AF65-F5344CB8AC3E}">
        <p14:creationId xmlns:p14="http://schemas.microsoft.com/office/powerpoint/2010/main" val="2413684683"/>
      </p:ext>
    </p:extLst>
  </p:cSld>
  <p:clrMapOvr>
    <a:masterClrMapping/>
  </p:clrMapOvr>
  <p:transition spd="slow">
    <p:cove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Exercise 6f: stop that noise</a:t>
            </a:r>
          </a:p>
        </p:txBody>
      </p:sp>
      <p:sp>
        <p:nvSpPr>
          <p:cNvPr id="3" name="Content Placeholder 2"/>
          <p:cNvSpPr>
            <a:spLocks noGrp="1"/>
          </p:cNvSpPr>
          <p:nvPr>
            <p:ph idx="1"/>
          </p:nvPr>
        </p:nvSpPr>
        <p:spPr>
          <a:xfrm>
            <a:off x="685801" y="2142067"/>
            <a:ext cx="10131425" cy="2708607"/>
          </a:xfrm>
        </p:spPr>
        <p:txBody>
          <a:bodyPr>
            <a:normAutofit fontScale="92500"/>
          </a:bodyPr>
          <a:lstStyle/>
          <a:p>
            <a:r>
              <a:rPr lang="en-US" dirty="0">
                <a:latin typeface="Narkisim" panose="020E0502050101010101" pitchFamily="34" charset="-79"/>
                <a:cs typeface="Narkisim" panose="020E0502050101010101" pitchFamily="34" charset="-79"/>
              </a:rPr>
              <a:t>Animal communication and signal exchange is constrained by noise. </a:t>
            </a:r>
          </a:p>
          <a:p>
            <a:r>
              <a:rPr lang="en-US" dirty="0">
                <a:latin typeface="Narkisim" panose="020E0502050101010101" pitchFamily="34" charset="-79"/>
                <a:cs typeface="Narkisim" panose="020E0502050101010101" pitchFamily="34" charset="-79"/>
              </a:rPr>
              <a:t>Nature, itself, produces a lot of sounds in the environment which collectively forms the soundscape. This jumble of sounds can often be viewed as noise as it can be quite loud in certain areas.</a:t>
            </a:r>
          </a:p>
          <a:p>
            <a:r>
              <a:rPr lang="en-US" dirty="0">
                <a:latin typeface="Narkisim" panose="020E0502050101010101" pitchFamily="34" charset="-79"/>
                <a:cs typeface="Narkisim" panose="020E0502050101010101" pitchFamily="34" charset="-79"/>
              </a:rPr>
              <a:t>Noise not only occurs out in nature, but also in our cities, homes, workplaces, and schools. For this reason, soundproofing  is a major industry that looks to reduce the deafening effects of noise.</a:t>
            </a:r>
          </a:p>
          <a:p>
            <a:r>
              <a:rPr lang="en-US" dirty="0">
                <a:latin typeface="Narkisim" panose="020E0502050101010101" pitchFamily="34" charset="-79"/>
                <a:cs typeface="Narkisim" panose="020E0502050101010101" pitchFamily="34" charset="-79"/>
              </a:rPr>
              <a:t>In this exercise you will work with a group to design an experiment to evaluate the noise level of various sounds with and without soundproofing. You will then share you information with your class and discuss your results.</a:t>
            </a:r>
          </a:p>
        </p:txBody>
      </p:sp>
      <p:pic>
        <p:nvPicPr>
          <p:cNvPr id="4" name="Picture 3"/>
          <p:cNvPicPr>
            <a:picLocks noChangeAspect="1"/>
          </p:cNvPicPr>
          <p:nvPr/>
        </p:nvPicPr>
        <p:blipFill>
          <a:blip r:embed="rId2"/>
          <a:stretch>
            <a:fillRect/>
          </a:stretch>
        </p:blipFill>
        <p:spPr>
          <a:xfrm>
            <a:off x="3485061" y="4652827"/>
            <a:ext cx="2811568" cy="1582511"/>
          </a:xfrm>
          <a:prstGeom prst="rect">
            <a:avLst/>
          </a:prstGeom>
        </p:spPr>
      </p:pic>
      <p:pic>
        <p:nvPicPr>
          <p:cNvPr id="5" name="Picture 4"/>
          <p:cNvPicPr>
            <a:picLocks noChangeAspect="1"/>
          </p:cNvPicPr>
          <p:nvPr/>
        </p:nvPicPr>
        <p:blipFill>
          <a:blip r:embed="rId3"/>
          <a:stretch>
            <a:fillRect/>
          </a:stretch>
        </p:blipFill>
        <p:spPr>
          <a:xfrm>
            <a:off x="6635394" y="4648744"/>
            <a:ext cx="1418317" cy="894261"/>
          </a:xfrm>
          <a:prstGeom prst="rect">
            <a:avLst/>
          </a:prstGeom>
        </p:spPr>
      </p:pic>
      <p:pic>
        <p:nvPicPr>
          <p:cNvPr id="6" name="Picture 5"/>
          <p:cNvPicPr>
            <a:picLocks noChangeAspect="1"/>
          </p:cNvPicPr>
          <p:nvPr/>
        </p:nvPicPr>
        <p:blipFill>
          <a:blip r:embed="rId4"/>
          <a:stretch>
            <a:fillRect/>
          </a:stretch>
        </p:blipFill>
        <p:spPr>
          <a:xfrm>
            <a:off x="8998977" y="4768187"/>
            <a:ext cx="1283834" cy="1351404"/>
          </a:xfrm>
          <a:prstGeom prst="rect">
            <a:avLst/>
          </a:prstGeom>
        </p:spPr>
      </p:pic>
    </p:spTree>
    <p:extLst>
      <p:ext uri="{BB962C8B-B14F-4D97-AF65-F5344CB8AC3E}">
        <p14:creationId xmlns:p14="http://schemas.microsoft.com/office/powerpoint/2010/main" val="1745935860"/>
      </p:ext>
    </p:extLst>
  </p:cSld>
  <p:clrMapOvr>
    <a:masterClrMapping/>
  </p:clrMapOvr>
  <p:transition spd="slow">
    <p:cove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 to the workbook!</a:t>
            </a:r>
          </a:p>
        </p:txBody>
      </p:sp>
      <p:sp>
        <p:nvSpPr>
          <p:cNvPr id="3" name="Content Placeholder 2"/>
          <p:cNvSpPr>
            <a:spLocks noGrp="1"/>
          </p:cNvSpPr>
          <p:nvPr>
            <p:ph idx="1"/>
          </p:nvPr>
        </p:nvSpPr>
        <p:spPr/>
        <p:txBody>
          <a:bodyPr/>
          <a:lstStyle/>
          <a:p>
            <a:r>
              <a:rPr lang="en-US" sz="2400" dirty="0">
                <a:latin typeface="Narkisim" panose="020E0502050101010101" pitchFamily="34" charset="-79"/>
                <a:cs typeface="Narkisim" panose="020E0502050101010101" pitchFamily="34" charset="-79"/>
              </a:rPr>
              <a:t>This slideshow is intended to be used a supplement to the workbook, which contains many important formulas and concepts not covered in this presentation.</a:t>
            </a:r>
          </a:p>
          <a:p>
            <a:r>
              <a:rPr lang="en-US" sz="2400" dirty="0">
                <a:latin typeface="Narkisim" panose="020E0502050101010101" pitchFamily="34" charset="-79"/>
                <a:cs typeface="Narkisim" panose="020E0502050101010101" pitchFamily="34" charset="-79"/>
              </a:rPr>
              <a:t>Please refer to the workbook for more specific details, instructions, and procedures for the exercises mentioned in this presentation.</a:t>
            </a:r>
          </a:p>
          <a:p>
            <a:r>
              <a:rPr lang="en-US" sz="2400" dirty="0">
                <a:latin typeface="Narkisim" panose="020E0502050101010101" pitchFamily="34" charset="-79"/>
                <a:cs typeface="Narkisim" panose="020E0502050101010101" pitchFamily="34" charset="-79"/>
              </a:rPr>
              <a:t>The answer key for all of the exercises described in this slideshow can be found in the back of the workbook.</a:t>
            </a:r>
          </a:p>
          <a:p>
            <a:endParaRPr lang="en-US" dirty="0"/>
          </a:p>
        </p:txBody>
      </p:sp>
    </p:spTree>
    <p:extLst>
      <p:ext uri="{BB962C8B-B14F-4D97-AF65-F5344CB8AC3E}">
        <p14:creationId xmlns:p14="http://schemas.microsoft.com/office/powerpoint/2010/main" val="986736894"/>
      </p:ext>
    </p:extLst>
  </p:cSld>
  <p:clrMapOvr>
    <a:masterClrMapping/>
  </p:clrMapOvr>
  <p:transition spd="slow">
    <p:cove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dirty="0"/>
              <a:t>Contents:</a:t>
            </a:r>
          </a:p>
        </p:txBody>
      </p:sp>
      <p:sp>
        <p:nvSpPr>
          <p:cNvPr id="3" name="Content Placeholder 2"/>
          <p:cNvSpPr>
            <a:spLocks noGrp="1"/>
          </p:cNvSpPr>
          <p:nvPr>
            <p:ph idx="1"/>
          </p:nvPr>
        </p:nvSpPr>
        <p:spPr/>
        <p:txBody>
          <a:bodyPr>
            <a:normAutofit/>
          </a:bodyPr>
          <a:lstStyle/>
          <a:p>
            <a:r>
              <a:rPr lang="en-US" sz="2800" dirty="0">
                <a:latin typeface="Narkisim" panose="020E0502050101010101" pitchFamily="34" charset="-79"/>
                <a:cs typeface="Narkisim" panose="020E0502050101010101" pitchFamily="34" charset="-79"/>
              </a:rPr>
              <a:t>Section 1: Biomimetic</a:t>
            </a:r>
          </a:p>
          <a:p>
            <a:r>
              <a:rPr lang="en-US" sz="2800" dirty="0">
                <a:latin typeface="Narkisim" panose="020E0502050101010101" pitchFamily="34" charset="-79"/>
                <a:cs typeface="Narkisim" panose="020E0502050101010101" pitchFamily="34" charset="-79"/>
              </a:rPr>
              <a:t>Section 2: From Skeletons to Bridges</a:t>
            </a:r>
          </a:p>
          <a:p>
            <a:r>
              <a:rPr lang="en-US" sz="2800" dirty="0">
                <a:latin typeface="Narkisim" panose="020E0502050101010101" pitchFamily="34" charset="-79"/>
                <a:cs typeface="Narkisim" panose="020E0502050101010101" pitchFamily="34" charset="-79"/>
              </a:rPr>
              <a:t>Section 3: Jaws as Levers</a:t>
            </a:r>
          </a:p>
          <a:p>
            <a:r>
              <a:rPr lang="en-US" sz="2800" dirty="0">
                <a:latin typeface="Narkisim" panose="020E0502050101010101" pitchFamily="34" charset="-79"/>
                <a:cs typeface="Narkisim" panose="020E0502050101010101" pitchFamily="34" charset="-79"/>
              </a:rPr>
              <a:t>Section 4: Projectile Motion: Drop, Squirt, and Throw!</a:t>
            </a:r>
          </a:p>
          <a:p>
            <a:r>
              <a:rPr lang="en-US" sz="2800" dirty="0">
                <a:latin typeface="Narkisim" panose="020E0502050101010101" pitchFamily="34" charset="-79"/>
                <a:cs typeface="Narkisim" panose="020E0502050101010101" pitchFamily="34" charset="-79"/>
              </a:rPr>
              <a:t>Section 5: Similar Things to Wings: Understanding Drag</a:t>
            </a:r>
          </a:p>
          <a:p>
            <a:r>
              <a:rPr lang="en-US" sz="2800" dirty="0">
                <a:latin typeface="Narkisim" panose="020E0502050101010101" pitchFamily="34" charset="-79"/>
                <a:cs typeface="Narkisim" panose="020E0502050101010101" pitchFamily="34" charset="-79"/>
              </a:rPr>
              <a:t>Section 6: Bioacoustics</a:t>
            </a:r>
          </a:p>
        </p:txBody>
      </p:sp>
    </p:spTree>
    <p:extLst>
      <p:ext uri="{BB962C8B-B14F-4D97-AF65-F5344CB8AC3E}">
        <p14:creationId xmlns:p14="http://schemas.microsoft.com/office/powerpoint/2010/main" val="308542960"/>
      </p:ext>
    </p:extLst>
  </p:cSld>
  <p:clrMapOvr>
    <a:masterClrMapping/>
  </p:clrMapOvr>
  <p:transition spd="slow">
    <p:cove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Section 1: Biomimetic</a:t>
            </a:r>
          </a:p>
        </p:txBody>
      </p:sp>
      <p:sp>
        <p:nvSpPr>
          <p:cNvPr id="3" name="Content Placeholder 2"/>
          <p:cNvSpPr>
            <a:spLocks noGrp="1"/>
          </p:cNvSpPr>
          <p:nvPr>
            <p:ph idx="1"/>
          </p:nvPr>
        </p:nvSpPr>
        <p:spPr/>
        <p:txBody>
          <a:bodyPr>
            <a:normAutofit/>
          </a:bodyPr>
          <a:lstStyle/>
          <a:p>
            <a:r>
              <a:rPr lang="en-US" sz="2800" dirty="0">
                <a:latin typeface="Narkisim" panose="020E0502050101010101" pitchFamily="34" charset="-79"/>
                <a:cs typeface="Narkisim" panose="020E0502050101010101" pitchFamily="34" charset="-79"/>
              </a:rPr>
              <a:t>Bio – refers to life.</a:t>
            </a:r>
          </a:p>
          <a:p>
            <a:r>
              <a:rPr lang="en-US" sz="2800" dirty="0">
                <a:latin typeface="Narkisim" panose="020E0502050101010101" pitchFamily="34" charset="-79"/>
                <a:cs typeface="Narkisim" panose="020E0502050101010101" pitchFamily="34" charset="-79"/>
              </a:rPr>
              <a:t>Mimicry – means to imitate</a:t>
            </a:r>
          </a:p>
          <a:p>
            <a:r>
              <a:rPr lang="en-US" sz="2000" dirty="0">
                <a:latin typeface="Narkisim" panose="020E0502050101010101" pitchFamily="34" charset="-79"/>
                <a:cs typeface="Narkisim" panose="020E0502050101010101" pitchFamily="34" charset="-79"/>
              </a:rPr>
              <a:t>Many times in the world of mechanics, engineers will look to nature to gain inspiration and new ideas on how to solve problems. </a:t>
            </a:r>
          </a:p>
          <a:p>
            <a:pPr lvl="1"/>
            <a:r>
              <a:rPr lang="en-US" sz="1800" dirty="0">
                <a:latin typeface="Narkisim" panose="020E0502050101010101" pitchFamily="34" charset="-79"/>
                <a:cs typeface="Narkisim" panose="020E0502050101010101" pitchFamily="34" charset="-79"/>
              </a:rPr>
              <a:t>We can take designs from nature and use them in designing products and devices through engineering.</a:t>
            </a:r>
          </a:p>
        </p:txBody>
      </p:sp>
      <p:pic>
        <p:nvPicPr>
          <p:cNvPr id="4" name="Picture 3"/>
          <p:cNvPicPr>
            <a:picLocks noChangeAspect="1"/>
          </p:cNvPicPr>
          <p:nvPr/>
        </p:nvPicPr>
        <p:blipFill>
          <a:blip r:embed="rId2"/>
          <a:stretch>
            <a:fillRect/>
          </a:stretch>
        </p:blipFill>
        <p:spPr>
          <a:xfrm>
            <a:off x="6636871" y="277792"/>
            <a:ext cx="4972537" cy="3345084"/>
          </a:xfrm>
          <a:prstGeom prst="rect">
            <a:avLst/>
          </a:prstGeom>
        </p:spPr>
      </p:pic>
    </p:spTree>
    <p:extLst>
      <p:ext uri="{BB962C8B-B14F-4D97-AF65-F5344CB8AC3E}">
        <p14:creationId xmlns:p14="http://schemas.microsoft.com/office/powerpoint/2010/main" val="2913285157"/>
      </p:ext>
    </p:extLst>
  </p:cSld>
  <p:clrMapOvr>
    <a:masterClrMapping/>
  </p:clrMapOvr>
  <p:transition spd="slow">
    <p:cove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Gecko Toes</a:t>
            </a:r>
          </a:p>
        </p:txBody>
      </p:sp>
      <p:sp>
        <p:nvSpPr>
          <p:cNvPr id="3" name="Content Placeholder 2"/>
          <p:cNvSpPr>
            <a:spLocks noGrp="1"/>
          </p:cNvSpPr>
          <p:nvPr>
            <p:ph idx="1"/>
          </p:nvPr>
        </p:nvSpPr>
        <p:spPr/>
        <p:txBody>
          <a:bodyPr/>
          <a:lstStyle/>
          <a:p>
            <a:endParaRPr lang="en-US" dirty="0"/>
          </a:p>
          <a:p>
            <a:endParaRPr lang="en-US" dirty="0"/>
          </a:p>
          <a:p>
            <a:endParaRPr lang="en-US" dirty="0"/>
          </a:p>
          <a:p>
            <a:endParaRPr lang="en-US" dirty="0"/>
          </a:p>
          <a:p>
            <a:endParaRPr lang="en-US" dirty="0">
              <a:latin typeface="Narkisim" panose="020E0502050101010101" pitchFamily="34" charset="-79"/>
              <a:cs typeface="Narkisim" panose="020E0502050101010101" pitchFamily="34" charset="-79"/>
            </a:endParaRPr>
          </a:p>
          <a:p>
            <a:r>
              <a:rPr lang="en-US" dirty="0">
                <a:latin typeface="Narkisim" panose="020E0502050101010101" pitchFamily="34" charset="-79"/>
                <a:cs typeface="Narkisim" panose="020E0502050101010101" pitchFamily="34" charset="-79"/>
              </a:rPr>
              <a:t>The toes of Geckos have inspired technology for different types of reusable adhesives and have helped us to develop better tires for our vehicles.</a:t>
            </a:r>
          </a:p>
          <a:p>
            <a:endParaRPr lang="en-US" dirty="0"/>
          </a:p>
        </p:txBody>
      </p:sp>
      <p:pic>
        <p:nvPicPr>
          <p:cNvPr id="6" name="Picture 5"/>
          <p:cNvPicPr>
            <a:picLocks noChangeAspect="1"/>
          </p:cNvPicPr>
          <p:nvPr/>
        </p:nvPicPr>
        <p:blipFill>
          <a:blip r:embed="rId2"/>
          <a:stretch>
            <a:fillRect/>
          </a:stretch>
        </p:blipFill>
        <p:spPr>
          <a:xfrm>
            <a:off x="1881389" y="2142067"/>
            <a:ext cx="8177148" cy="2044343"/>
          </a:xfrm>
          <a:prstGeom prst="rect">
            <a:avLst/>
          </a:prstGeom>
        </p:spPr>
      </p:pic>
    </p:spTree>
    <p:extLst>
      <p:ext uri="{BB962C8B-B14F-4D97-AF65-F5344CB8AC3E}">
        <p14:creationId xmlns:p14="http://schemas.microsoft.com/office/powerpoint/2010/main" val="1234501537"/>
      </p:ext>
    </p:extLst>
  </p:cSld>
  <p:clrMapOvr>
    <a:masterClrMapping/>
  </p:clrMapOvr>
  <p:transition spd="slow">
    <p:cove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Biomimetics</a:t>
            </a:r>
            <a:r>
              <a:rPr lang="en-US" dirty="0"/>
              <a:t> challenge!</a:t>
            </a:r>
          </a:p>
        </p:txBody>
      </p:sp>
      <p:sp>
        <p:nvSpPr>
          <p:cNvPr id="3" name="Content Placeholder 2"/>
          <p:cNvSpPr>
            <a:spLocks noGrp="1"/>
          </p:cNvSpPr>
          <p:nvPr>
            <p:ph idx="1"/>
          </p:nvPr>
        </p:nvSpPr>
        <p:spPr>
          <a:xfrm>
            <a:off x="685801" y="2065867"/>
            <a:ext cx="5164156" cy="2677098"/>
          </a:xfrm>
        </p:spPr>
        <p:txBody>
          <a:bodyPr>
            <a:normAutofit/>
          </a:bodyPr>
          <a:lstStyle/>
          <a:p>
            <a:pPr marL="0" indent="0">
              <a:buNone/>
            </a:pPr>
            <a:endParaRPr lang="en-US" dirty="0"/>
          </a:p>
          <a:p>
            <a:r>
              <a:rPr lang="en-US" dirty="0">
                <a:latin typeface="Narkisim" panose="020E0502050101010101" pitchFamily="34" charset="-79"/>
                <a:cs typeface="Narkisim" panose="020E0502050101010101" pitchFamily="34" charset="-79"/>
              </a:rPr>
              <a:t>Take a look at the picture collage in the workbook and try to match the proper technological product with the corresponding biological “blueprint”!</a:t>
            </a:r>
          </a:p>
          <a:p>
            <a:r>
              <a:rPr lang="en-US" dirty="0">
                <a:latin typeface="Narkisim" panose="020E0502050101010101" pitchFamily="34" charset="-79"/>
                <a:cs typeface="Narkisim" panose="020E0502050101010101" pitchFamily="34" charset="-79"/>
              </a:rPr>
              <a:t>Check your answers under Exercise 1 for the </a:t>
            </a:r>
            <a:r>
              <a:rPr lang="en-US" dirty="0" err="1">
                <a:latin typeface="Narkisim" panose="020E0502050101010101" pitchFamily="34" charset="-79"/>
                <a:cs typeface="Narkisim" panose="020E0502050101010101" pitchFamily="34" charset="-79"/>
              </a:rPr>
              <a:t>Biomimetics</a:t>
            </a:r>
            <a:r>
              <a:rPr lang="en-US" dirty="0">
                <a:latin typeface="Narkisim" panose="020E0502050101010101" pitchFamily="34" charset="-79"/>
                <a:cs typeface="Narkisim" panose="020E0502050101010101" pitchFamily="34" charset="-79"/>
              </a:rPr>
              <a:t> Unit.</a:t>
            </a:r>
          </a:p>
        </p:txBody>
      </p:sp>
      <p:pic>
        <p:nvPicPr>
          <p:cNvPr id="4" name="Picture 3"/>
          <p:cNvPicPr>
            <a:picLocks noChangeAspect="1"/>
          </p:cNvPicPr>
          <p:nvPr/>
        </p:nvPicPr>
        <p:blipFill>
          <a:blip r:embed="rId2"/>
          <a:stretch>
            <a:fillRect/>
          </a:stretch>
        </p:blipFill>
        <p:spPr>
          <a:xfrm>
            <a:off x="6266007" y="1189717"/>
            <a:ext cx="4771440" cy="5118486"/>
          </a:xfrm>
          <a:prstGeom prst="rect">
            <a:avLst/>
          </a:prstGeom>
        </p:spPr>
      </p:pic>
    </p:spTree>
    <p:extLst>
      <p:ext uri="{BB962C8B-B14F-4D97-AF65-F5344CB8AC3E}">
        <p14:creationId xmlns:p14="http://schemas.microsoft.com/office/powerpoint/2010/main" val="1515506958"/>
      </p:ext>
    </p:extLst>
  </p:cSld>
  <p:clrMapOvr>
    <a:masterClrMapping/>
  </p:clrMapOvr>
  <p:transition spd="slow">
    <p:cove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Section 2: From Skeletons to Bridges</a:t>
            </a:r>
          </a:p>
        </p:txBody>
      </p:sp>
      <p:sp>
        <p:nvSpPr>
          <p:cNvPr id="3" name="Content Placeholder 2"/>
          <p:cNvSpPr>
            <a:spLocks noGrp="1"/>
          </p:cNvSpPr>
          <p:nvPr>
            <p:ph idx="1"/>
          </p:nvPr>
        </p:nvSpPr>
        <p:spPr>
          <a:xfrm>
            <a:off x="685802" y="2142067"/>
            <a:ext cx="7786170" cy="2738405"/>
          </a:xfrm>
        </p:spPr>
        <p:txBody>
          <a:bodyPr/>
          <a:lstStyle/>
          <a:p>
            <a:r>
              <a:rPr lang="en-US" dirty="0">
                <a:latin typeface="Narkisim" panose="020E0502050101010101" pitchFamily="34" charset="-79"/>
                <a:cs typeface="Narkisim" panose="020E0502050101010101" pitchFamily="34" charset="-79"/>
              </a:rPr>
              <a:t>Many animals besides humans are accomplished builders. Animals have had a great deal of impact on their surrounding habitats and their efforts have helped to shape the world around them. </a:t>
            </a:r>
          </a:p>
          <a:p>
            <a:r>
              <a:rPr lang="en-US" dirty="0">
                <a:latin typeface="Narkisim" panose="020E0502050101010101" pitchFamily="34" charset="-79"/>
                <a:cs typeface="Narkisim" panose="020E0502050101010101" pitchFamily="34" charset="-79"/>
              </a:rPr>
              <a:t>Humans have long been fascinated by the structures that various animals have made, such as termite mounds, bird “apartment” nests, honeycombs, spider webs and many others. We are so inspired by these structures  that we have used them to create structures of our own using the same designs.</a:t>
            </a:r>
          </a:p>
          <a:p>
            <a:endParaRPr lang="en-US" dirty="0"/>
          </a:p>
        </p:txBody>
      </p:sp>
      <p:pic>
        <p:nvPicPr>
          <p:cNvPr id="5" name="Picture 4"/>
          <p:cNvPicPr>
            <a:picLocks noChangeAspect="1"/>
          </p:cNvPicPr>
          <p:nvPr/>
        </p:nvPicPr>
        <p:blipFill>
          <a:blip r:embed="rId2"/>
          <a:stretch>
            <a:fillRect/>
          </a:stretch>
        </p:blipFill>
        <p:spPr>
          <a:xfrm>
            <a:off x="1066266" y="4545648"/>
            <a:ext cx="2244093" cy="1685216"/>
          </a:xfrm>
          <a:prstGeom prst="rect">
            <a:avLst/>
          </a:prstGeom>
        </p:spPr>
      </p:pic>
      <p:pic>
        <p:nvPicPr>
          <p:cNvPr id="6" name="Picture 5"/>
          <p:cNvPicPr>
            <a:picLocks noChangeAspect="1"/>
          </p:cNvPicPr>
          <p:nvPr/>
        </p:nvPicPr>
        <p:blipFill>
          <a:blip r:embed="rId3"/>
          <a:stretch>
            <a:fillRect/>
          </a:stretch>
        </p:blipFill>
        <p:spPr>
          <a:xfrm>
            <a:off x="3690823" y="4551583"/>
            <a:ext cx="2824053" cy="1673345"/>
          </a:xfrm>
          <a:prstGeom prst="rect">
            <a:avLst/>
          </a:prstGeom>
        </p:spPr>
      </p:pic>
      <p:pic>
        <p:nvPicPr>
          <p:cNvPr id="7" name="Picture 6"/>
          <p:cNvPicPr>
            <a:picLocks noChangeAspect="1"/>
          </p:cNvPicPr>
          <p:nvPr/>
        </p:nvPicPr>
        <p:blipFill>
          <a:blip r:embed="rId4"/>
          <a:stretch>
            <a:fillRect/>
          </a:stretch>
        </p:blipFill>
        <p:spPr>
          <a:xfrm>
            <a:off x="8677766" y="1530839"/>
            <a:ext cx="2208058" cy="2477055"/>
          </a:xfrm>
          <a:prstGeom prst="rect">
            <a:avLst/>
          </a:prstGeom>
        </p:spPr>
      </p:pic>
      <p:pic>
        <p:nvPicPr>
          <p:cNvPr id="8" name="Picture 7"/>
          <p:cNvPicPr>
            <a:picLocks noChangeAspect="1"/>
          </p:cNvPicPr>
          <p:nvPr/>
        </p:nvPicPr>
        <p:blipFill>
          <a:blip r:embed="rId5"/>
          <a:stretch>
            <a:fillRect/>
          </a:stretch>
        </p:blipFill>
        <p:spPr>
          <a:xfrm>
            <a:off x="7153154" y="4234653"/>
            <a:ext cx="3664072" cy="2025039"/>
          </a:xfrm>
          <a:prstGeom prst="rect">
            <a:avLst/>
          </a:prstGeom>
        </p:spPr>
      </p:pic>
    </p:spTree>
    <p:extLst>
      <p:ext uri="{BB962C8B-B14F-4D97-AF65-F5344CB8AC3E}">
        <p14:creationId xmlns:p14="http://schemas.microsoft.com/office/powerpoint/2010/main" val="2651393298"/>
      </p:ext>
    </p:extLst>
  </p:cSld>
  <p:clrMapOvr>
    <a:masterClrMapping/>
  </p:clrMapOvr>
  <p:transition spd="slow">
    <p:cove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Exercise 2a: Spaghetti Spans Bridge Building</a:t>
            </a:r>
          </a:p>
        </p:txBody>
      </p:sp>
      <p:sp>
        <p:nvSpPr>
          <p:cNvPr id="3" name="Content Placeholder 2"/>
          <p:cNvSpPr>
            <a:spLocks noGrp="1"/>
          </p:cNvSpPr>
          <p:nvPr>
            <p:ph idx="1"/>
          </p:nvPr>
        </p:nvSpPr>
        <p:spPr>
          <a:xfrm>
            <a:off x="685801" y="1905918"/>
            <a:ext cx="6794652" cy="4384713"/>
          </a:xfrm>
        </p:spPr>
        <p:txBody>
          <a:bodyPr/>
          <a:lstStyle/>
          <a:p>
            <a:r>
              <a:rPr lang="en-US" dirty="0">
                <a:latin typeface="Narkisim" panose="020E0502050101010101" pitchFamily="34" charset="-79"/>
                <a:cs typeface="Narkisim" panose="020E0502050101010101" pitchFamily="34" charset="-79"/>
              </a:rPr>
              <a:t>When we drive around from place to place, we often travel over bridges and 1 in 9 of the bridges we cross have been deemed to be in “bad shape”. Most of these are bad from being so old, but design can sometimes be a problem too.</a:t>
            </a:r>
          </a:p>
          <a:p>
            <a:r>
              <a:rPr lang="en-US" dirty="0">
                <a:latin typeface="Narkisim" panose="020E0502050101010101" pitchFamily="34" charset="-79"/>
                <a:cs typeface="Narkisim" panose="020E0502050101010101" pitchFamily="34" charset="-79"/>
              </a:rPr>
              <a:t>In this exercise you learn more about the important factors of bridge strength.</a:t>
            </a:r>
          </a:p>
          <a:p>
            <a:r>
              <a:rPr lang="en-US" dirty="0">
                <a:latin typeface="Narkisim" panose="020E0502050101010101" pitchFamily="34" charset="-79"/>
                <a:cs typeface="Narkisim" panose="020E0502050101010101" pitchFamily="34" charset="-79"/>
              </a:rPr>
              <a:t>Each group will develop a bridge design plan using </a:t>
            </a:r>
            <a:r>
              <a:rPr lang="en-US" dirty="0" err="1">
                <a:latin typeface="Narkisim" panose="020E0502050101010101" pitchFamily="34" charset="-79"/>
                <a:cs typeface="Narkisim" panose="020E0502050101010101" pitchFamily="34" charset="-79"/>
              </a:rPr>
              <a:t>K’Nex</a:t>
            </a:r>
            <a:r>
              <a:rPr lang="en-US" dirty="0">
                <a:latin typeface="Narkisim" panose="020E0502050101010101" pitchFamily="34" charset="-79"/>
                <a:cs typeface="Narkisim" panose="020E0502050101010101" pitchFamily="34" charset="-79"/>
              </a:rPr>
              <a:t> building pieces and will then construct that bridge using dry spaghetti noodles that has to cross a 10 inch span between two desks.</a:t>
            </a:r>
          </a:p>
          <a:p>
            <a:r>
              <a:rPr lang="en-US" dirty="0">
                <a:latin typeface="Narkisim" panose="020E0502050101010101" pitchFamily="34" charset="-79"/>
                <a:cs typeface="Narkisim" panose="020E0502050101010101" pitchFamily="34" charset="-79"/>
              </a:rPr>
              <a:t>Once all bridges are built you will determine whose bridge is the strongest based on how much weight it can hold!</a:t>
            </a:r>
          </a:p>
          <a:p>
            <a:pPr lvl="1"/>
            <a:r>
              <a:rPr lang="en-US" dirty="0">
                <a:latin typeface="Narkisim" panose="020E0502050101010101" pitchFamily="34" charset="-79"/>
                <a:cs typeface="Narkisim" panose="020E0502050101010101" pitchFamily="34" charset="-79"/>
              </a:rPr>
              <a:t>Refer to the Workbook for specifics!</a:t>
            </a:r>
          </a:p>
        </p:txBody>
      </p:sp>
      <p:pic>
        <p:nvPicPr>
          <p:cNvPr id="5" name="Picture 4"/>
          <p:cNvPicPr>
            <a:picLocks noChangeAspect="1"/>
          </p:cNvPicPr>
          <p:nvPr/>
        </p:nvPicPr>
        <p:blipFill>
          <a:blip r:embed="rId2"/>
          <a:stretch>
            <a:fillRect/>
          </a:stretch>
        </p:blipFill>
        <p:spPr>
          <a:xfrm>
            <a:off x="8816575" y="2065867"/>
            <a:ext cx="2000651" cy="1459531"/>
          </a:xfrm>
          <a:prstGeom prst="rect">
            <a:avLst/>
          </a:prstGeom>
        </p:spPr>
      </p:pic>
      <p:pic>
        <p:nvPicPr>
          <p:cNvPr id="6" name="Picture 5"/>
          <p:cNvPicPr>
            <a:picLocks noChangeAspect="1"/>
          </p:cNvPicPr>
          <p:nvPr/>
        </p:nvPicPr>
        <p:blipFill>
          <a:blip r:embed="rId3"/>
          <a:stretch>
            <a:fillRect/>
          </a:stretch>
        </p:blipFill>
        <p:spPr>
          <a:xfrm>
            <a:off x="6373413" y="4866894"/>
            <a:ext cx="1881498" cy="1419135"/>
          </a:xfrm>
          <a:prstGeom prst="rect">
            <a:avLst/>
          </a:prstGeom>
        </p:spPr>
      </p:pic>
      <p:pic>
        <p:nvPicPr>
          <p:cNvPr id="7" name="Picture 6"/>
          <p:cNvPicPr>
            <a:picLocks noChangeAspect="1"/>
          </p:cNvPicPr>
          <p:nvPr/>
        </p:nvPicPr>
        <p:blipFill>
          <a:blip r:embed="rId4"/>
          <a:stretch>
            <a:fillRect/>
          </a:stretch>
        </p:blipFill>
        <p:spPr>
          <a:xfrm>
            <a:off x="8996583" y="4537636"/>
            <a:ext cx="1820643" cy="1540002"/>
          </a:xfrm>
          <a:prstGeom prst="rect">
            <a:avLst/>
          </a:prstGeom>
        </p:spPr>
      </p:pic>
      <p:sp>
        <p:nvSpPr>
          <p:cNvPr id="8" name="TextBox 7"/>
          <p:cNvSpPr txBox="1"/>
          <p:nvPr/>
        </p:nvSpPr>
        <p:spPr>
          <a:xfrm>
            <a:off x="7370284" y="5552501"/>
            <a:ext cx="889811" cy="369332"/>
          </a:xfrm>
          <a:prstGeom prst="rect">
            <a:avLst/>
          </a:prstGeom>
          <a:noFill/>
        </p:spPr>
        <p:txBody>
          <a:bodyPr wrap="square" rtlCol="0">
            <a:spAutoFit/>
          </a:bodyPr>
          <a:lstStyle/>
          <a:p>
            <a:endParaRPr lang="en-US" dirty="0"/>
          </a:p>
        </p:txBody>
      </p:sp>
    </p:spTree>
    <p:extLst>
      <p:ext uri="{BB962C8B-B14F-4D97-AF65-F5344CB8AC3E}">
        <p14:creationId xmlns:p14="http://schemas.microsoft.com/office/powerpoint/2010/main" val="756084735"/>
      </p:ext>
    </p:extLst>
  </p:cSld>
  <p:clrMapOvr>
    <a:masterClrMapping/>
  </p:clrMapOvr>
  <p:transition spd="slow">
    <p:cover/>
  </p:transition>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elestial">
  <a:themeElements>
    <a:clrScheme name="Celestial">
      <a:dk1>
        <a:sysClr val="windowText" lastClr="000000"/>
      </a:dk1>
      <a:lt1>
        <a:sysClr val="window" lastClr="FFFFFF"/>
      </a:lt1>
      <a:dk2>
        <a:srgbClr val="16476F"/>
      </a:dk2>
      <a:lt2>
        <a:srgbClr val="EBEBEB"/>
      </a:lt2>
      <a:accent1>
        <a:srgbClr val="E5B458"/>
      </a:accent1>
      <a:accent2>
        <a:srgbClr val="F77754"/>
      </a:accent2>
      <a:accent3>
        <a:srgbClr val="D8507E"/>
      </a:accent3>
      <a:accent4>
        <a:srgbClr val="BC70EE"/>
      </a:accent4>
      <a:accent5>
        <a:srgbClr val="3CA2E2"/>
      </a:accent5>
      <a:accent6>
        <a:srgbClr val="91BF77"/>
      </a:accent6>
      <a:hlink>
        <a:srgbClr val="71DDAB"/>
      </a:hlink>
      <a:folHlink>
        <a:srgbClr val="A6E4C7"/>
      </a:folHlink>
    </a:clrScheme>
    <a:fontScheme name="Celestial">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B36E0D05-787B-4C61-8268-2D6C1FBEDA32}"/>
    </a:ext>
  </a:extLst>
</a:theme>
</file>

<file path=docProps/app.xml><?xml version="1.0" encoding="utf-8"?>
<Properties xmlns="http://schemas.openxmlformats.org/officeDocument/2006/extended-properties" xmlns:vt="http://schemas.openxmlformats.org/officeDocument/2006/docPropsVTypes">
  <Template>TM03457452[[fn=Celestial]]</Template>
  <TotalTime>677</TotalTime>
  <Words>3128</Words>
  <Application>Microsoft Office PowerPoint</Application>
  <PresentationFormat>Widescreen</PresentationFormat>
  <Paragraphs>175</Paragraphs>
  <Slides>31</Slides>
  <Notes>0</Notes>
  <HiddenSlides>0</HiddenSlides>
  <MMClips>0</MMClips>
  <ScaleCrop>false</ScaleCrop>
  <HeadingPairs>
    <vt:vector size="4" baseType="variant">
      <vt:variant>
        <vt:lpstr>Theme</vt:lpstr>
      </vt:variant>
      <vt:variant>
        <vt:i4>1</vt:i4>
      </vt:variant>
      <vt:variant>
        <vt:lpstr>Slide Titles</vt:lpstr>
      </vt:variant>
      <vt:variant>
        <vt:i4>31</vt:i4>
      </vt:variant>
    </vt:vector>
  </HeadingPairs>
  <TitlesOfParts>
    <vt:vector size="32" baseType="lpstr">
      <vt:lpstr>Celestial</vt:lpstr>
      <vt:lpstr>PowerPoint Presentation</vt:lpstr>
      <vt:lpstr>Unit 11: Biomechanics</vt:lpstr>
      <vt:lpstr>Biomechanics… What does that mean?</vt:lpstr>
      <vt:lpstr>Contents:</vt:lpstr>
      <vt:lpstr>Section 1: Biomimetic</vt:lpstr>
      <vt:lpstr>Example: Gecko Toes</vt:lpstr>
      <vt:lpstr>Biomimetics challenge!</vt:lpstr>
      <vt:lpstr>Section 2: From Skeletons to Bridges</vt:lpstr>
      <vt:lpstr>Exercise 2a: Spaghetti Spans Bridge Building</vt:lpstr>
      <vt:lpstr>Exercise 2b: Under Stress!</vt:lpstr>
      <vt:lpstr>Exercise 2c: Bridge Competition take 2!</vt:lpstr>
      <vt:lpstr>Bridge Competiton take 2</vt:lpstr>
      <vt:lpstr>Section 3: Jaws as Levers</vt:lpstr>
      <vt:lpstr>Exercise 3a: The Lever: a simple machine</vt:lpstr>
      <vt:lpstr>Exercise 3b: The vertebrate jaw</vt:lpstr>
      <vt:lpstr>Section 4: Projectile Motion</vt:lpstr>
      <vt:lpstr>Exercise 4a: Free Fallin’!</vt:lpstr>
      <vt:lpstr>Exercise 4b: launching</vt:lpstr>
      <vt:lpstr>Exercise 4c: Stop the monkey’s escape!</vt:lpstr>
      <vt:lpstr>Section 5: Similar things to wings: drag</vt:lpstr>
      <vt:lpstr>Section 5: Similar things to wings: drag</vt:lpstr>
      <vt:lpstr>Exercise 5a: Forces and falling objects</vt:lpstr>
      <vt:lpstr>Exercise 5b:Exploring Dispersal in nature</vt:lpstr>
      <vt:lpstr>Section 6: Bioacoustics </vt:lpstr>
      <vt:lpstr>Exercise 6a: Methods of animal communication</vt:lpstr>
      <vt:lpstr>Exercise 6b: Sounds are waves</vt:lpstr>
      <vt:lpstr>Exercise 6c: Seeing sound</vt:lpstr>
      <vt:lpstr>Exercise 6d: communicating at a distance</vt:lpstr>
      <vt:lpstr>Exercise 6e: Crank it up!</vt:lpstr>
      <vt:lpstr>Exercise 6f: stop that noise</vt:lpstr>
      <vt:lpstr>Refer to the workbook!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Reuben</dc:creator>
  <cp:lastModifiedBy>Microsoft Office User</cp:lastModifiedBy>
  <cp:revision>69</cp:revision>
  <dcterms:created xsi:type="dcterms:W3CDTF">2017-02-14T17:16:23Z</dcterms:created>
  <dcterms:modified xsi:type="dcterms:W3CDTF">2019-11-24T21:16:22Z</dcterms:modified>
</cp:coreProperties>
</file>